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8" r:id="rId7"/>
    <p:sldId id="269" r:id="rId8"/>
    <p:sldId id="270" r:id="rId9"/>
    <p:sldId id="260" r:id="rId10"/>
    <p:sldId id="271" r:id="rId11"/>
    <p:sldId id="261" r:id="rId12"/>
    <p:sldId id="262" r:id="rId13"/>
    <p:sldId id="263" r:id="rId14"/>
    <p:sldId id="265" r:id="rId15"/>
    <p:sldId id="266" r:id="rId16"/>
    <p:sldId id="264"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339"/>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106" autoAdjust="0"/>
  </p:normalViewPr>
  <p:slideViewPr>
    <p:cSldViewPr snapToGrid="0">
      <p:cViewPr varScale="1">
        <p:scale>
          <a:sx n="70" d="100"/>
          <a:sy n="70" d="100"/>
        </p:scale>
        <p:origin x="65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230154-8D52-4EE2-860E-FE5609346963}"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284668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230154-8D52-4EE2-860E-FE5609346963}"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105499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230154-8D52-4EE2-860E-FE5609346963}"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367862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230154-8D52-4EE2-860E-FE5609346963}"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265831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230154-8D52-4EE2-860E-FE5609346963}"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235182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230154-8D52-4EE2-860E-FE5609346963}"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359008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230154-8D52-4EE2-860E-FE5609346963}"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136366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230154-8D52-4EE2-860E-FE5609346963}"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322376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30154-8D52-4EE2-860E-FE5609346963}"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262020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230154-8D52-4EE2-860E-FE5609346963}"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316653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230154-8D52-4EE2-860E-FE5609346963}"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D012D-ADD0-4465-82AC-20FFA19B635C}" type="slidenum">
              <a:rPr lang="en-US" smtClean="0"/>
              <a:t>‹#›</a:t>
            </a:fld>
            <a:endParaRPr lang="en-US"/>
          </a:p>
        </p:txBody>
      </p:sp>
    </p:spTree>
    <p:extLst>
      <p:ext uri="{BB962C8B-B14F-4D97-AF65-F5344CB8AC3E}">
        <p14:creationId xmlns:p14="http://schemas.microsoft.com/office/powerpoint/2010/main" val="349600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95339"/>
            </a:gs>
            <a:gs pos="79000">
              <a:srgbClr val="FFC425"/>
            </a:gs>
            <a:gs pos="36000">
              <a:schemeClr val="bg1"/>
            </a:gs>
            <a:gs pos="96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30154-8D52-4EE2-860E-FE5609346963}" type="datetimeFigureOut">
              <a:rPr lang="en-US" smtClean="0"/>
              <a:t>10/20/2017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D012D-ADD0-4465-82AC-20FFA19B635C}" type="slidenum">
              <a:rPr lang="en-US" smtClean="0"/>
              <a:t>‹#›</a:t>
            </a:fld>
            <a:endParaRPr lang="en-US"/>
          </a:p>
        </p:txBody>
      </p:sp>
    </p:spTree>
    <p:extLst>
      <p:ext uri="{BB962C8B-B14F-4D97-AF65-F5344CB8AC3E}">
        <p14:creationId xmlns:p14="http://schemas.microsoft.com/office/powerpoint/2010/main" val="141507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6.xml"/><Relationship Id="rId5" Type="http://schemas.openxmlformats.org/officeDocument/2006/relationships/slide" Target="slide4.xml"/><Relationship Id="rId10" Type="http://schemas.openxmlformats.org/officeDocument/2006/relationships/slide" Target="slide13.xml"/><Relationship Id="rId4" Type="http://schemas.openxmlformats.org/officeDocument/2006/relationships/slide" Target="slide2.xml"/><Relationship Id="rId9" Type="http://schemas.openxmlformats.org/officeDocument/2006/relationships/slide" Target="slide12.xml"/></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1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6.xml"/><Relationship Id="rId5" Type="http://schemas.openxmlformats.org/officeDocument/2006/relationships/slide" Target="slide4.xml"/><Relationship Id="rId10" Type="http://schemas.openxmlformats.org/officeDocument/2006/relationships/slide" Target="slide13.xml"/><Relationship Id="rId4" Type="http://schemas.openxmlformats.org/officeDocument/2006/relationships/slide" Target="slide2.xml"/><Relationship Id="rId9"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image" Target="../media/image8.tif"/><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9.xml"/><Relationship Id="rId10" Type="http://schemas.openxmlformats.org/officeDocument/2006/relationships/slide" Target="slide1.xml"/><Relationship Id="rId4" Type="http://schemas.openxmlformats.org/officeDocument/2006/relationships/slide" Target="slide5.xml"/><Relationship Id="rId9" Type="http://schemas.openxmlformats.org/officeDocument/2006/relationships/slide" Target="slide16.xml"/></Relationships>
</file>

<file path=ppt/slides/_rels/slide1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1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1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1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2.jpeg"/><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9.xml"/><Relationship Id="rId12"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6.xml"/><Relationship Id="rId5" Type="http://schemas.openxmlformats.org/officeDocument/2006/relationships/slide" Target="slide4.xml"/><Relationship Id="rId10" Type="http://schemas.openxmlformats.org/officeDocument/2006/relationships/slide" Target="slide13.xml"/><Relationship Id="rId4" Type="http://schemas.openxmlformats.org/officeDocument/2006/relationships/slide" Target="slide2.xml"/><Relationship Id="rId9" Type="http://schemas.openxmlformats.org/officeDocument/2006/relationships/slide" Target="slide12.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oleObject" Target="../embeddings/oleObject1.bin"/><Relationship Id="rId3" Type="http://schemas.openxmlformats.org/officeDocument/2006/relationships/slide" Target="slide1.xml"/><Relationship Id="rId7" Type="http://schemas.openxmlformats.org/officeDocument/2006/relationships/slide" Target="slide9.xml"/><Relationship Id="rId12" Type="http://schemas.openxmlformats.org/officeDocument/2006/relationships/hyperlink" Target="file:///C:\Users\abannist\Downloads\0597.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slide" Target="slide5.xml"/><Relationship Id="rId11" Type="http://schemas.openxmlformats.org/officeDocument/2006/relationships/slide" Target="slide16.xml"/><Relationship Id="rId5" Type="http://schemas.openxmlformats.org/officeDocument/2006/relationships/slide" Target="slide4.xml"/><Relationship Id="rId15" Type="http://schemas.openxmlformats.org/officeDocument/2006/relationships/slide" Target="slide6.xml"/><Relationship Id="rId10" Type="http://schemas.openxmlformats.org/officeDocument/2006/relationships/slide" Target="slide13.xml"/><Relationship Id="rId4" Type="http://schemas.openxmlformats.org/officeDocument/2006/relationships/slide" Target="slide2.xml"/><Relationship Id="rId9" Type="http://schemas.openxmlformats.org/officeDocument/2006/relationships/slide" Target="slide12.xml"/><Relationship Id="rId1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7.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image" Target="../media/image6.jpe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8.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7.jpeg"/><Relationship Id="rId7" Type="http://schemas.openxmlformats.org/officeDocument/2006/relationships/slide" Target="slide5.xml"/><Relationship Id="rId12" Type="http://schemas.openxmlformats.org/officeDocument/2006/relationships/slide" Target="slide16.xml"/><Relationship Id="rId2" Type="http://schemas.openxmlformats.org/officeDocument/2006/relationships/hyperlink" Target="file:///C:\Users\abannist\Downloads\awardNewDirectorHenderson.jpg" TargetMode="Externa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3.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slide" Target="slide1.xml"/><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8" y="0"/>
            <a:ext cx="12177282" cy="6906437"/>
          </a:xfrm>
          <a:prstGeom prst="rect">
            <a:avLst/>
          </a:prstGeom>
        </p:spPr>
      </p:pic>
      <p:sp>
        <p:nvSpPr>
          <p:cNvPr id="2" name="Title 1"/>
          <p:cNvSpPr>
            <a:spLocks noGrp="1"/>
          </p:cNvSpPr>
          <p:nvPr>
            <p:ph type="ctrTitle"/>
          </p:nvPr>
        </p:nvSpPr>
        <p:spPr>
          <a:xfrm>
            <a:off x="2528455" y="108149"/>
            <a:ext cx="7135091" cy="548640"/>
          </a:xfrm>
        </p:spPr>
        <p:txBody>
          <a:bodyPr anchor="ctr">
            <a:normAutofit/>
          </a:bodyPr>
          <a:lstStyle/>
          <a:p>
            <a:r>
              <a:rPr lang="en-US" sz="3200" dirty="0" smtClean="0">
                <a:solidFill>
                  <a:schemeClr val="bg1"/>
                </a:solidFill>
                <a:latin typeface="Bodoni MT Black" panose="02070A03080606020203" pitchFamily="18" charset="0"/>
              </a:rPr>
              <a:t>Roberta </a:t>
            </a:r>
            <a:r>
              <a:rPr lang="en-US" sz="3200" dirty="0">
                <a:solidFill>
                  <a:schemeClr val="bg1"/>
                </a:solidFill>
                <a:latin typeface="Bodoni MT Black" panose="02070A03080606020203" pitchFamily="18" charset="0"/>
              </a:rPr>
              <a:t>Henderson</a:t>
            </a:r>
          </a:p>
        </p:txBody>
      </p:sp>
      <p:sp>
        <p:nvSpPr>
          <p:cNvPr id="28" name="Rectangle 27">
            <a:hlinkClick r:id="rId3" action="ppaction://hlinksldjump"/>
          </p:cNvPr>
          <p:cNvSpPr/>
          <p:nvPr/>
        </p:nvSpPr>
        <p:spPr>
          <a:xfrm>
            <a:off x="3967160" y="0"/>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0" y="108150"/>
            <a:ext cx="1512857" cy="6641701"/>
            <a:chOff x="0" y="108150"/>
            <a:chExt cx="1512857" cy="6641701"/>
          </a:xfrm>
        </p:grpSpPr>
        <p:sp>
          <p:nvSpPr>
            <p:cNvPr id="36" name="TextBox 35"/>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7" name="TextBox 36"/>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8" name="TextBox 37"/>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39" name="TextBox 38"/>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0" name="TextBox 39"/>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1" name="TextBox 40"/>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2" name="TextBox 41"/>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3" name="TextBox 42">
              <a:hlinkClick r:id="rId4"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4" name="Group 43"/>
          <p:cNvGrpSpPr/>
          <p:nvPr/>
        </p:nvGrpSpPr>
        <p:grpSpPr>
          <a:xfrm>
            <a:off x="14717" y="103470"/>
            <a:ext cx="1511018" cy="6641701"/>
            <a:chOff x="0" y="108150"/>
            <a:chExt cx="1511018" cy="6641701"/>
          </a:xfrm>
        </p:grpSpPr>
        <p:sp>
          <p:nvSpPr>
            <p:cNvPr id="45" name="Rectangle 44">
              <a:hlinkClick r:id="rId4"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hlinkClick r:id="rId5"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6"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7"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8"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9"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10"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1"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703618" y="6339734"/>
            <a:ext cx="2784764" cy="369332"/>
          </a:xfrm>
          <a:prstGeom prst="rect">
            <a:avLst/>
          </a:prstGeom>
          <a:noFill/>
        </p:spPr>
        <p:txBody>
          <a:bodyPr wrap="square" rtlCol="0">
            <a:spAutoFit/>
          </a:bodyPr>
          <a:lstStyle/>
          <a:p>
            <a:pPr algn="ctr"/>
            <a:r>
              <a:rPr lang="en-US" dirty="0" smtClean="0">
                <a:solidFill>
                  <a:schemeClr val="bg1"/>
                </a:solidFill>
              </a:rPr>
              <a:t>Created by Austin Bannister</a:t>
            </a:r>
            <a:endParaRPr lang="en-US" dirty="0">
              <a:solidFill>
                <a:schemeClr val="bg1"/>
              </a:solidFill>
            </a:endParaRPr>
          </a:p>
        </p:txBody>
      </p:sp>
    </p:spTree>
    <p:extLst>
      <p:ext uri="{BB962C8B-B14F-4D97-AF65-F5344CB8AC3E}">
        <p14:creationId xmlns:p14="http://schemas.microsoft.com/office/powerpoint/2010/main" val="774801573"/>
      </p:ext>
    </p:extLst>
  </p:cSld>
  <p:clrMapOvr>
    <a:masterClrMapping/>
  </p:clrMapOvr>
  <mc:AlternateContent xmlns:mc="http://schemas.openxmlformats.org/markup-compatibility/2006">
    <mc:Choice xmlns:p14="http://schemas.microsoft.com/office/powerpoint/2010/main" Requires="p14">
      <p:transition spd="slow" p14:dur="2000" advTm="15348"/>
    </mc:Choice>
    <mc:Fallback>
      <p:transition spd="slow" advTm="1534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02" y="912822"/>
            <a:ext cx="8111836" cy="777866"/>
          </a:xfrm>
        </p:spPr>
        <p:txBody>
          <a:bodyPr/>
          <a:lstStyle/>
          <a:p>
            <a:pPr algn="ctr"/>
            <a:r>
              <a:rPr lang="en-US" dirty="0" smtClean="0">
                <a:solidFill>
                  <a:schemeClr val="bg1"/>
                </a:solidFill>
                <a:latin typeface="Bernard MT Condensed" panose="02050806060905020404" pitchFamily="18" charset="0"/>
              </a:rPr>
              <a:t>Accomplishments Continued</a:t>
            </a:r>
            <a:endParaRPr lang="en-US" dirty="0">
              <a:solidFill>
                <a:schemeClr val="bg1"/>
              </a:solidFill>
              <a:latin typeface="Bernard MT Condensed" panose="02050806060905020404" pitchFamily="18" charset="0"/>
            </a:endParaRPr>
          </a:p>
        </p:txBody>
      </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2" action="ppaction://hlinksldjump"/>
          </p:cNvPr>
          <p:cNvSpPr/>
          <p:nvPr/>
        </p:nvSpPr>
        <p:spPr>
          <a:xfrm>
            <a:off x="4834850" y="-12413"/>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13853" y="105468"/>
            <a:ext cx="1511018" cy="6641701"/>
            <a:chOff x="0" y="108150"/>
            <a:chExt cx="1511018" cy="6641701"/>
          </a:xfrm>
        </p:grpSpPr>
        <p:sp>
          <p:nvSpPr>
            <p:cNvPr id="46" name="Rectangle 45">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659988" y="1779345"/>
            <a:ext cx="10367889" cy="3970318"/>
          </a:xfrm>
          <a:prstGeom prst="rect">
            <a:avLst/>
          </a:prstGeom>
          <a:noFill/>
        </p:spPr>
        <p:txBody>
          <a:bodyPr wrap="square" rtlCol="0">
            <a:spAutoFit/>
          </a:bodyPr>
          <a:lstStyle/>
          <a:p>
            <a:r>
              <a:rPr lang="en-US" sz="1400" dirty="0" smtClean="0"/>
              <a:t>	As </a:t>
            </a:r>
            <a:r>
              <a:rPr lang="en-US" sz="1400" dirty="0"/>
              <a:t>the liaison librarian for the departments of Nursing and Allied Health, Medical Technology, Communication disorders, and Biology, Roberta </a:t>
            </a:r>
            <a:r>
              <a:rPr lang="en-US" sz="1400" dirty="0" smtClean="0"/>
              <a:t>provided assistance in academic planning and faculty research. </a:t>
            </a:r>
            <a:r>
              <a:rPr lang="en-US" sz="1400" dirty="0"/>
              <a:t> In July, 1988, she taught LS 498 B, a special topics course called Searching for Health/ Biomedical Information .  In 1983, Roberta received a certificate and honorarium from Dr. Maynard Bowers, president of the Sigma Xi Club and professor of biology for her help to the science faculty and students.  </a:t>
            </a:r>
            <a:endParaRPr lang="en-US" sz="1400" dirty="0"/>
          </a:p>
          <a:p>
            <a:r>
              <a:rPr lang="en-US" sz="1400" dirty="0" smtClean="0"/>
              <a:t>	Roberta </a:t>
            </a:r>
            <a:r>
              <a:rPr lang="en-US" sz="1400" dirty="0"/>
              <a:t>wrote several successful grants to further library instruction in the academic community.  These grants were used to better acquaint faculty with new library resources and services and with better methods for joining with librarians in developing techniques for integrating library materials into course work.  In 1986, Roberta received a Curriculum Development and Instructional Improvement Grant and an Employee Development Grant, totaling $2018.90 and $1300.  In 1987, she received a Special Purpose Grant for $1450.  These grants were integral components to the success of the library instruction workshops.  According to the Director of Human Resources and Data Information Services, the library instruction workshops had reached twenty percent of the NMU faculty by 1988.</a:t>
            </a:r>
            <a:endParaRPr lang="en-US" sz="1400" dirty="0"/>
          </a:p>
          <a:p>
            <a:r>
              <a:rPr lang="en-US" sz="1400" dirty="0" smtClean="0"/>
              <a:t>	Roberta </a:t>
            </a:r>
            <a:r>
              <a:rPr lang="en-US" sz="1400" dirty="0"/>
              <a:t>actively served on several committees including the Student Judicial Committee and the Handicapped Advisory Committee.  She was also the Library Representative to the School of Education Advisory Council.  Roberta worked closely with Minority Student Services to help expand the library program to international students during the 1986-1987 academic year.  She successfully reached out to international students and introduced them to the Lydia Olson Library.  In the Fall of 1990, Roberta helped to create a library orientation event to welcome international students.  This was highly successful, resulting in around seventy attendants, including Student Supportive Services staff, International Education Policy Committee members, as well as new and returning international students.          </a:t>
            </a:r>
            <a:endParaRPr lang="en-US" sz="1400" dirty="0"/>
          </a:p>
          <a:p>
            <a:r>
              <a:rPr lang="en-US" sz="1400" dirty="0"/>
              <a:t/>
            </a:r>
            <a:br>
              <a:rPr lang="en-US" sz="1400" dirty="0"/>
            </a:br>
            <a:endParaRPr lang="en-US" sz="1400" dirty="0"/>
          </a:p>
        </p:txBody>
      </p:sp>
    </p:spTree>
    <p:extLst>
      <p:ext uri="{BB962C8B-B14F-4D97-AF65-F5344CB8AC3E}">
        <p14:creationId xmlns:p14="http://schemas.microsoft.com/office/powerpoint/2010/main" val="122167448"/>
      </p:ext>
    </p:extLst>
  </p:cSld>
  <p:clrMapOvr>
    <a:masterClrMapping/>
  </p:clrMapOvr>
  <mc:AlternateContent xmlns:mc="http://schemas.openxmlformats.org/markup-compatibility/2006">
    <mc:Choice xmlns:p14="http://schemas.microsoft.com/office/powerpoint/2010/main" Requires="p14">
      <p:transition spd="slow" p14:dur="2000" advTm="46007"/>
    </mc:Choice>
    <mc:Fallback>
      <p:transition spd="slow" advTm="4600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108" y="912822"/>
            <a:ext cx="8582892" cy="777866"/>
          </a:xfrm>
        </p:spPr>
        <p:txBody>
          <a:bodyPr/>
          <a:lstStyle/>
          <a:p>
            <a:pPr algn="ctr"/>
            <a:r>
              <a:rPr lang="en-US" dirty="0" smtClean="0">
                <a:solidFill>
                  <a:schemeClr val="bg1"/>
                </a:solidFill>
                <a:latin typeface="Bernard MT Condensed" panose="02050806060905020404" pitchFamily="18" charset="0"/>
              </a:rPr>
              <a:t>Distinguished Faculty </a:t>
            </a:r>
            <a:r>
              <a:rPr lang="en-US" dirty="0" smtClean="0">
                <a:solidFill>
                  <a:schemeClr val="bg1"/>
                </a:solidFill>
                <a:latin typeface="Bernard MT Condensed" panose="02050806060905020404" pitchFamily="18" charset="0"/>
              </a:rPr>
              <a:t>Award, 1988</a:t>
            </a:r>
            <a:endParaRPr lang="en-US" dirty="0">
              <a:solidFill>
                <a:schemeClr val="bg1"/>
              </a:solidFill>
              <a:latin typeface="Bernard MT Condensed" panose="020508060609050204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7385" y="2356119"/>
            <a:ext cx="3949700" cy="3014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3" action="ppaction://hlinksldjump"/>
          </p:cNvPr>
          <p:cNvSpPr/>
          <p:nvPr/>
        </p:nvSpPr>
        <p:spPr>
          <a:xfrm>
            <a:off x="4834850" y="2884"/>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ln>
            <a:solidFill>
              <a:srgbClr val="095339"/>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4"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13853" y="108150"/>
            <a:ext cx="1511018" cy="6641701"/>
            <a:chOff x="0" y="108150"/>
            <a:chExt cx="1511018" cy="6641701"/>
          </a:xfrm>
        </p:grpSpPr>
        <p:sp>
          <p:nvSpPr>
            <p:cNvPr id="46" name="Rectangle 45">
              <a:hlinkClick r:id="rId4"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5"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6"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7"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8"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9"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0"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1"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rot="10800000" flipH="1" flipV="1">
            <a:off x="1650421" y="1946293"/>
            <a:ext cx="6123708" cy="4401205"/>
          </a:xfrm>
          <a:prstGeom prst="rect">
            <a:avLst/>
          </a:prstGeom>
          <a:noFill/>
        </p:spPr>
        <p:txBody>
          <a:bodyPr wrap="square" rtlCol="0">
            <a:spAutoFit/>
          </a:bodyPr>
          <a:lstStyle/>
          <a:p>
            <a:r>
              <a:rPr lang="en-US" sz="1400" dirty="0" smtClean="0"/>
              <a:t>	Roberta </a:t>
            </a:r>
            <a:r>
              <a:rPr lang="en-US" sz="1400" dirty="0"/>
              <a:t>Henderson was the twenty-sixth recipient of the Distinguished Faculty Award, and the first Librarian to receive this award.  Today, she is still one of two librarians to receive the Distinguished Faculty </a:t>
            </a:r>
            <a:r>
              <a:rPr lang="en-US" sz="1400" dirty="0" smtClean="0"/>
              <a:t>Award.  President </a:t>
            </a:r>
            <a:r>
              <a:rPr lang="en-US" sz="1400" dirty="0"/>
              <a:t>James B. </a:t>
            </a:r>
            <a:r>
              <a:rPr lang="en-US" sz="1400" dirty="0" err="1"/>
              <a:t>Appleberry</a:t>
            </a:r>
            <a:r>
              <a:rPr lang="en-US" sz="1400" dirty="0"/>
              <a:t> presented the Distinguished Faculty Award to Roberta Henderson at the Spring Commencement on April 13, 1988.  In order to be considered for the DFA, the faculty member must be nominated by their peers and display excellence in three categories: teaching or other assigned responsibilities; research, scholarship, creative or other appropriate professional activities; and university or professionally-related community service.  Nominees are then reviewed by the Distinguished Faculty Award committee, which consists of the academic deans and the vice president of Academic Affairs, who at the time of the award was Alan Donovan.</a:t>
            </a:r>
            <a:endParaRPr lang="en-US" sz="1400" dirty="0"/>
          </a:p>
          <a:p>
            <a:r>
              <a:rPr lang="en-US" sz="1400" dirty="0" smtClean="0"/>
              <a:t>	When </a:t>
            </a:r>
            <a:r>
              <a:rPr lang="en-US" sz="1400" dirty="0"/>
              <a:t>asked what she had to do to receive the Distinguished Faculty Award, Roberta responded “I did nothing!”  According to Roberta, John Berens, the head of the Library’s Public Service Division, did most of the work for her nomination. The entire library staff surprised her with the award.  The Distinguished Faculty Award validated Roberta’s career of hard work and dedication.  </a:t>
            </a:r>
            <a:endParaRPr lang="en-US" sz="1400" dirty="0"/>
          </a:p>
          <a:p>
            <a:r>
              <a:rPr lang="en-US" sz="1400" dirty="0"/>
              <a:t/>
            </a:r>
            <a:br>
              <a:rPr lang="en-US" sz="1400" dirty="0"/>
            </a:br>
            <a:endParaRPr lang="en-US" sz="1400" dirty="0"/>
          </a:p>
        </p:txBody>
      </p:sp>
    </p:spTree>
    <p:extLst>
      <p:ext uri="{BB962C8B-B14F-4D97-AF65-F5344CB8AC3E}">
        <p14:creationId xmlns:p14="http://schemas.microsoft.com/office/powerpoint/2010/main" val="2551797978"/>
      </p:ext>
    </p:extLst>
  </p:cSld>
  <p:clrMapOvr>
    <a:masterClrMapping/>
  </p:clrMapOvr>
  <mc:AlternateContent xmlns:mc="http://schemas.openxmlformats.org/markup-compatibility/2006">
    <mc:Choice xmlns:p14="http://schemas.microsoft.com/office/powerpoint/2010/main" Requires="p14">
      <p:transition spd="slow" p14:dur="2000" advTm="60892"/>
    </mc:Choice>
    <mc:Fallback>
      <p:transition spd="slow" advTm="6089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503" y="803564"/>
            <a:ext cx="8541327" cy="887124"/>
          </a:xfrm>
        </p:spPr>
        <p:txBody>
          <a:bodyPr/>
          <a:lstStyle/>
          <a:p>
            <a:pPr algn="ctr"/>
            <a:r>
              <a:rPr lang="en-US" dirty="0" smtClean="0">
                <a:solidFill>
                  <a:schemeClr val="bg1"/>
                </a:solidFill>
                <a:latin typeface="Bernard MT Condensed" panose="02050806060905020404" pitchFamily="18" charset="0"/>
              </a:rPr>
              <a:t>Personal Anecdotes</a:t>
            </a:r>
            <a:endParaRPr lang="en-US" dirty="0">
              <a:solidFill>
                <a:schemeClr val="bg1"/>
              </a:solidFill>
              <a:latin typeface="Bernard MT Condensed" panose="02050806060905020404" pitchFamily="18" charset="0"/>
            </a:endParaRPr>
          </a:p>
        </p:txBody>
      </p:sp>
      <p:pic>
        <p:nvPicPr>
          <p:cNvPr id="54" name="Content Placeholder 5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34442" y="2337839"/>
            <a:ext cx="3062730" cy="3046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2" name="Group 21"/>
          <p:cNvGrpSpPr/>
          <p:nvPr/>
        </p:nvGrpSpPr>
        <p:grpSpPr>
          <a:xfrm>
            <a:off x="-13853" y="108150"/>
            <a:ext cx="1511018" cy="6641701"/>
            <a:chOff x="0" y="108150"/>
            <a:chExt cx="1511018" cy="6641701"/>
          </a:xfrm>
        </p:grpSpPr>
        <p:sp>
          <p:nvSpPr>
            <p:cNvPr id="23" name="Rectangle 22">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11" action="ppaction://hlinksldjump"/>
          </p:cNvPr>
          <p:cNvSpPr/>
          <p:nvPr/>
        </p:nvSpPr>
        <p:spPr>
          <a:xfrm>
            <a:off x="4848703" y="-5512"/>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13853" y="105468"/>
            <a:ext cx="1511018" cy="6641701"/>
            <a:chOff x="0" y="108150"/>
            <a:chExt cx="1511018" cy="6641701"/>
          </a:xfrm>
        </p:grpSpPr>
        <p:sp>
          <p:nvSpPr>
            <p:cNvPr id="46" name="Rectangle 45">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1634835" y="1690688"/>
            <a:ext cx="7161937" cy="5909310"/>
          </a:xfrm>
          <a:prstGeom prst="rect">
            <a:avLst/>
          </a:prstGeom>
          <a:noFill/>
        </p:spPr>
        <p:txBody>
          <a:bodyPr wrap="square" rtlCol="0">
            <a:spAutoFit/>
          </a:bodyPr>
          <a:lstStyle/>
          <a:p>
            <a:r>
              <a:rPr lang="en-US" sz="1400" dirty="0"/>
              <a:t>Over a career spanning twenty-two years, Roberta Henderson created lasting friendships and meaningful work relationships with everyone she encountered.  Diane Goethe, Senior Library Assistant, shared her experience working with Bobbie</a:t>
            </a:r>
            <a:r>
              <a:rPr lang="en-US" sz="1400" dirty="0" smtClean="0"/>
              <a:t>.</a:t>
            </a:r>
            <a:r>
              <a:rPr lang="en-US" sz="1400" dirty="0"/>
              <a:t> </a:t>
            </a:r>
            <a:endParaRPr lang="en-US" sz="1400" dirty="0" smtClean="0"/>
          </a:p>
          <a:p>
            <a:r>
              <a:rPr lang="en-US" sz="1400" dirty="0"/>
              <a:t>	</a:t>
            </a:r>
            <a:r>
              <a:rPr lang="en-US" sz="1400" dirty="0" smtClean="0"/>
              <a:t>She </a:t>
            </a:r>
            <a:r>
              <a:rPr lang="en-US" sz="1400" dirty="0"/>
              <a:t>hired me for a position in the library in 1982.  The position </a:t>
            </a:r>
            <a:r>
              <a:rPr lang="en-US" sz="1400" dirty="0" smtClean="0"/>
              <a:t>	was </a:t>
            </a:r>
            <a:r>
              <a:rPr lang="en-US" sz="1400" dirty="0"/>
              <a:t>the </a:t>
            </a:r>
            <a:r>
              <a:rPr lang="en-US" sz="1400" dirty="0" smtClean="0"/>
              <a:t>Reference 	Secretary </a:t>
            </a:r>
            <a:r>
              <a:rPr lang="en-US" sz="1400" dirty="0"/>
              <a:t>and she was my supervisor.  We've </a:t>
            </a:r>
            <a:r>
              <a:rPr lang="en-US" sz="1400" dirty="0" smtClean="0"/>
              <a:t>kept </a:t>
            </a:r>
            <a:r>
              <a:rPr lang="en-US" sz="1400" dirty="0"/>
              <a:t>in contact ever </a:t>
            </a:r>
            <a:r>
              <a:rPr lang="en-US" sz="1400" dirty="0" smtClean="0"/>
              <a:t>since 	then</a:t>
            </a:r>
            <a:r>
              <a:rPr lang="en-US" sz="1400" dirty="0"/>
              <a:t>.  Bobbie's </a:t>
            </a:r>
            <a:r>
              <a:rPr lang="en-US" sz="1400" dirty="0" smtClean="0"/>
              <a:t>work ethic, relationships </a:t>
            </a:r>
            <a:r>
              <a:rPr lang="en-US" sz="1400" dirty="0"/>
              <a:t>with students and other library faculty </a:t>
            </a:r>
            <a:r>
              <a:rPr lang="en-US" sz="1400" dirty="0" smtClean="0"/>
              <a:t>	were great</a:t>
            </a:r>
            <a:r>
              <a:rPr lang="en-US" sz="1400" dirty="0"/>
              <a:t>!  She was </a:t>
            </a:r>
            <a:r>
              <a:rPr lang="en-US" sz="1400" dirty="0" smtClean="0"/>
              <a:t>always </a:t>
            </a:r>
            <a:r>
              <a:rPr lang="en-US" sz="1400" dirty="0"/>
              <a:t>willing to help people and handled </a:t>
            </a:r>
            <a:r>
              <a:rPr lang="en-US" sz="1400" dirty="0" smtClean="0"/>
              <a:t>herself </a:t>
            </a:r>
            <a:r>
              <a:rPr lang="en-US" sz="1400" dirty="0"/>
              <a:t>in a very </a:t>
            </a:r>
            <a:r>
              <a:rPr lang="en-US" sz="1400" dirty="0" smtClean="0"/>
              <a:t>	professional </a:t>
            </a:r>
            <a:r>
              <a:rPr lang="en-US" sz="1400" dirty="0"/>
              <a:t>manner.  She </a:t>
            </a:r>
            <a:r>
              <a:rPr lang="en-US" sz="1400" dirty="0" smtClean="0"/>
              <a:t>is the </a:t>
            </a:r>
            <a:r>
              <a:rPr lang="en-US" sz="1400" dirty="0"/>
              <a:t>most caring, </a:t>
            </a:r>
            <a:r>
              <a:rPr lang="en-US" sz="1400" dirty="0" smtClean="0"/>
              <a:t>understanding</a:t>
            </a:r>
            <a:r>
              <a:rPr lang="en-US" sz="1400" dirty="0"/>
              <a:t>, compassionate person </a:t>
            </a:r>
            <a:r>
              <a:rPr lang="en-US" sz="1400" dirty="0" smtClean="0"/>
              <a:t>	that </a:t>
            </a:r>
            <a:r>
              <a:rPr lang="en-US" sz="1400" dirty="0"/>
              <a:t>anyone would ever </a:t>
            </a:r>
            <a:r>
              <a:rPr lang="en-US" sz="1400" dirty="0" smtClean="0"/>
              <a:t>want </a:t>
            </a:r>
            <a:r>
              <a:rPr lang="en-US" sz="1400" dirty="0"/>
              <a:t>to </a:t>
            </a:r>
            <a:r>
              <a:rPr lang="en-US" sz="1400" dirty="0" smtClean="0"/>
              <a:t>work </a:t>
            </a:r>
            <a:r>
              <a:rPr lang="en-US" sz="1400" dirty="0"/>
              <a:t>with, and work for.  She is a wonderful friend </a:t>
            </a:r>
            <a:r>
              <a:rPr lang="en-US" sz="1400" dirty="0" smtClean="0"/>
              <a:t>	too</a:t>
            </a:r>
            <a:r>
              <a:rPr lang="en-US" sz="1400" dirty="0"/>
              <a:t>.  </a:t>
            </a:r>
          </a:p>
          <a:p>
            <a:r>
              <a:rPr lang="en-US" sz="1400" dirty="0"/>
              <a:t>Others were quick to comment on Roberta’s personal character.  Carolyn Meyers, who also worked with Roberta, stated </a:t>
            </a:r>
            <a:endParaRPr lang="en-US" sz="1400" dirty="0" smtClean="0"/>
          </a:p>
          <a:p>
            <a:r>
              <a:rPr lang="en-US" sz="1400" dirty="0"/>
              <a:t>	</a:t>
            </a:r>
            <a:r>
              <a:rPr lang="en-US" sz="1400" dirty="0" smtClean="0"/>
              <a:t>She </a:t>
            </a:r>
            <a:r>
              <a:rPr lang="en-US" sz="1400" dirty="0"/>
              <a:t>was my teacher for the Library Science minor, beginning in 1972. She is a truly </a:t>
            </a:r>
          </a:p>
          <a:p>
            <a:r>
              <a:rPr lang="en-US" sz="1400" dirty="0" smtClean="0"/>
              <a:t>	remarkable </a:t>
            </a:r>
            <a:r>
              <a:rPr lang="en-US" sz="1400" dirty="0"/>
              <a:t>teacher, always challenging, always fun.  I also worked for her as a </a:t>
            </a:r>
            <a:r>
              <a:rPr lang="en-US" sz="1400" dirty="0" smtClean="0"/>
              <a:t>	student assistant </a:t>
            </a:r>
            <a:r>
              <a:rPr lang="en-US" sz="1400" dirty="0"/>
              <a:t>at the reference desk until 1976. She remained close to all her </a:t>
            </a:r>
            <a:r>
              <a:rPr lang="en-US" sz="1400" dirty="0" smtClean="0"/>
              <a:t>	students </a:t>
            </a:r>
            <a:r>
              <a:rPr lang="en-US" sz="1400" dirty="0"/>
              <a:t>who </a:t>
            </a:r>
            <a:r>
              <a:rPr lang="en-US" sz="1400" dirty="0" smtClean="0"/>
              <a:t>were </a:t>
            </a:r>
            <a:r>
              <a:rPr lang="en-US" sz="1400" dirty="0"/>
              <a:t>working as teacher-librarians in the elementary, middle, and </a:t>
            </a:r>
            <a:r>
              <a:rPr lang="en-US" sz="1400" dirty="0" smtClean="0"/>
              <a:t>	high-school </a:t>
            </a:r>
            <a:r>
              <a:rPr lang="en-US" sz="1400" dirty="0"/>
              <a:t>libraries of </a:t>
            </a:r>
            <a:r>
              <a:rPr lang="en-US" sz="1400" dirty="0" smtClean="0"/>
              <a:t>the </a:t>
            </a:r>
            <a:r>
              <a:rPr lang="en-US" sz="1400" dirty="0"/>
              <a:t>central U.P.  I remember that in 1978 she invited all the </a:t>
            </a:r>
            <a:r>
              <a:rPr lang="en-US" sz="1400" dirty="0" smtClean="0"/>
              <a:t>	school </a:t>
            </a:r>
            <a:r>
              <a:rPr lang="en-US" sz="1400" dirty="0"/>
              <a:t>librarians to meet </a:t>
            </a:r>
            <a:r>
              <a:rPr lang="en-US" sz="1400" dirty="0" smtClean="0"/>
              <a:t>monthly </a:t>
            </a:r>
            <a:r>
              <a:rPr lang="en-US" sz="1400" dirty="0"/>
              <a:t>at her house to discuss new materials for children </a:t>
            </a:r>
            <a:r>
              <a:rPr lang="en-US" sz="1400" dirty="0" smtClean="0"/>
              <a:t>	and </a:t>
            </a:r>
            <a:r>
              <a:rPr lang="en-US" sz="1400" dirty="0"/>
              <a:t>young adults. </a:t>
            </a:r>
            <a:r>
              <a:rPr lang="en-US" sz="1400" dirty="0" smtClean="0"/>
              <a:t>These </a:t>
            </a:r>
            <a:r>
              <a:rPr lang="en-US" sz="1400" dirty="0"/>
              <a:t>monthly meetings continue today as the Roberta </a:t>
            </a:r>
            <a:r>
              <a:rPr lang="en-US" sz="1400" dirty="0" smtClean="0"/>
              <a:t>	Henderson </a:t>
            </a:r>
            <a:r>
              <a:rPr lang="en-US" sz="1400" dirty="0"/>
              <a:t>Alumni Association and include both current and former librarians.   </a:t>
            </a:r>
          </a:p>
          <a:p>
            <a:r>
              <a:rPr lang="en-US" sz="1400" dirty="0"/>
              <a:t/>
            </a:r>
            <a:br>
              <a:rPr lang="en-US" sz="1400" dirty="0"/>
            </a:br>
            <a:endParaRPr lang="en-US" sz="1400" dirty="0"/>
          </a:p>
          <a:p>
            <a:r>
              <a:rPr lang="en-US" sz="1400" dirty="0"/>
              <a:t/>
            </a:r>
            <a:br>
              <a:rPr lang="en-US" sz="1400" dirty="0"/>
            </a:br>
            <a:r>
              <a:rPr lang="en-US" sz="1400" dirty="0"/>
              <a:t>  </a:t>
            </a:r>
          </a:p>
          <a:p>
            <a:r>
              <a:rPr lang="en-US" sz="1400" dirty="0"/>
              <a:t/>
            </a:r>
            <a:br>
              <a:rPr lang="en-US" sz="1400" dirty="0"/>
            </a:br>
            <a:endParaRPr lang="en-US" sz="1400" dirty="0"/>
          </a:p>
        </p:txBody>
      </p:sp>
    </p:spTree>
    <p:extLst>
      <p:ext uri="{BB962C8B-B14F-4D97-AF65-F5344CB8AC3E}">
        <p14:creationId xmlns:p14="http://schemas.microsoft.com/office/powerpoint/2010/main" val="338656527"/>
      </p:ext>
    </p:extLst>
  </p:cSld>
  <p:clrMapOvr>
    <a:masterClrMapping/>
  </p:clrMapOvr>
  <mc:AlternateContent xmlns:mc="http://schemas.openxmlformats.org/markup-compatibility/2006">
    <mc:Choice xmlns:p14="http://schemas.microsoft.com/office/powerpoint/2010/main" Requires="p14">
      <p:transition spd="slow" p14:dur="2000" advTm="51151"/>
    </mc:Choice>
    <mc:Fallback>
      <p:transition spd="slow" advTm="5115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142" y="912822"/>
            <a:ext cx="8998528" cy="777866"/>
          </a:xfrm>
        </p:spPr>
        <p:txBody>
          <a:bodyPr/>
          <a:lstStyle/>
          <a:p>
            <a:pPr algn="ctr"/>
            <a:r>
              <a:rPr lang="en-US" dirty="0" smtClean="0">
                <a:solidFill>
                  <a:schemeClr val="bg1"/>
                </a:solidFill>
                <a:latin typeface="Bernard MT Condensed" panose="02050806060905020404" pitchFamily="18" charset="0"/>
              </a:rPr>
              <a:t>Timeline</a:t>
            </a:r>
            <a:endParaRPr lang="en-US" dirty="0">
              <a:solidFill>
                <a:schemeClr val="bg1"/>
              </a:solidFill>
              <a:latin typeface="Bernard MT Condensed" panose="02050806060905020404" pitchFamily="18" charset="0"/>
            </a:endParaRPr>
          </a:p>
        </p:txBody>
      </p:sp>
      <p:grpSp>
        <p:nvGrpSpPr>
          <p:cNvPr id="50" name="Group 49"/>
          <p:cNvGrpSpPr/>
          <p:nvPr/>
        </p:nvGrpSpPr>
        <p:grpSpPr>
          <a:xfrm>
            <a:off x="0" y="108150"/>
            <a:ext cx="1512857" cy="6641701"/>
            <a:chOff x="0" y="108150"/>
            <a:chExt cx="1512857" cy="6641701"/>
          </a:xfrm>
        </p:grpSpPr>
        <p:sp>
          <p:nvSpPr>
            <p:cNvPr id="14" name="TextBox 13"/>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15" name="TextBox 14"/>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16" name="TextBox 15"/>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17" name="TextBox 16"/>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18" name="TextBox 17"/>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19" name="TextBox 18"/>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20" name="TextBox 19"/>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21" name="TextBox 20">
              <a:hlinkClick r:id="rId2"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22" name="Group 21"/>
          <p:cNvGrpSpPr/>
          <p:nvPr/>
        </p:nvGrpSpPr>
        <p:grpSpPr>
          <a:xfrm>
            <a:off x="13853" y="105468"/>
            <a:ext cx="1511018" cy="6641701"/>
            <a:chOff x="0" y="108150"/>
            <a:chExt cx="1511018" cy="6641701"/>
          </a:xfrm>
        </p:grpSpPr>
        <p:sp>
          <p:nvSpPr>
            <p:cNvPr id="23" name="Rectangle 22">
              <a:hlinkClick r:id="rId2"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3"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4"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5"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6"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7"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8"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9"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10" action="ppaction://hlinksldjump"/>
          </p:cNvPr>
          <p:cNvSpPr/>
          <p:nvPr/>
        </p:nvSpPr>
        <p:spPr>
          <a:xfrm>
            <a:off x="4833011" y="-20505"/>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763110" y="1690688"/>
            <a:ext cx="821636" cy="4455322"/>
          </a:xfrm>
          <a:prstGeom prst="rect">
            <a:avLst/>
          </a:prstGeom>
          <a:noFill/>
          <a:ln>
            <a:solidFill>
              <a:schemeClr val="tx1"/>
            </a:solidFill>
          </a:ln>
        </p:spPr>
        <p:txBody>
          <a:bodyPr wrap="square" rtlCol="0">
            <a:spAutoFit/>
          </a:bodyPr>
          <a:lstStyle/>
          <a:p>
            <a:pPr>
              <a:lnSpc>
                <a:spcPct val="200000"/>
              </a:lnSpc>
            </a:pPr>
            <a:r>
              <a:rPr lang="en-US" sz="1600" dirty="0"/>
              <a:t>1951</a:t>
            </a:r>
          </a:p>
          <a:p>
            <a:pPr>
              <a:lnSpc>
                <a:spcPct val="200000"/>
              </a:lnSpc>
            </a:pPr>
            <a:r>
              <a:rPr lang="en-US" sz="1600" dirty="0"/>
              <a:t>1951</a:t>
            </a:r>
          </a:p>
          <a:p>
            <a:pPr>
              <a:lnSpc>
                <a:spcPct val="200000"/>
              </a:lnSpc>
            </a:pPr>
            <a:r>
              <a:rPr lang="en-US" sz="1600" dirty="0"/>
              <a:t>1952</a:t>
            </a:r>
          </a:p>
          <a:p>
            <a:pPr>
              <a:lnSpc>
                <a:spcPct val="200000"/>
              </a:lnSpc>
            </a:pPr>
            <a:r>
              <a:rPr lang="en-US" sz="1600" dirty="0"/>
              <a:t>1954</a:t>
            </a:r>
          </a:p>
          <a:p>
            <a:pPr>
              <a:lnSpc>
                <a:spcPct val="200000"/>
              </a:lnSpc>
            </a:pPr>
            <a:r>
              <a:rPr lang="en-US" sz="1600" dirty="0"/>
              <a:t>1955</a:t>
            </a:r>
          </a:p>
          <a:p>
            <a:pPr>
              <a:lnSpc>
                <a:spcPct val="200000"/>
              </a:lnSpc>
            </a:pPr>
            <a:r>
              <a:rPr lang="en-US" sz="1600" dirty="0"/>
              <a:t>1957</a:t>
            </a:r>
          </a:p>
          <a:p>
            <a:pPr>
              <a:lnSpc>
                <a:spcPct val="200000"/>
              </a:lnSpc>
            </a:pPr>
            <a:r>
              <a:rPr lang="en-US" sz="1600" dirty="0"/>
              <a:t>1958</a:t>
            </a:r>
          </a:p>
          <a:p>
            <a:pPr>
              <a:lnSpc>
                <a:spcPct val="200000"/>
              </a:lnSpc>
            </a:pPr>
            <a:r>
              <a:rPr lang="en-US" sz="1600" dirty="0"/>
              <a:t>1958</a:t>
            </a:r>
          </a:p>
          <a:p>
            <a:pPr>
              <a:lnSpc>
                <a:spcPct val="200000"/>
              </a:lnSpc>
            </a:pPr>
            <a:r>
              <a:rPr lang="en-US" sz="1600" dirty="0"/>
              <a:t>1959</a:t>
            </a:r>
          </a:p>
        </p:txBody>
      </p:sp>
      <p:sp>
        <p:nvSpPr>
          <p:cNvPr id="39" name="TextBox 38"/>
          <p:cNvSpPr txBox="1"/>
          <p:nvPr/>
        </p:nvSpPr>
        <p:spPr>
          <a:xfrm>
            <a:off x="2794398" y="1690688"/>
            <a:ext cx="9397602" cy="4455322"/>
          </a:xfrm>
          <a:prstGeom prst="rect">
            <a:avLst/>
          </a:prstGeom>
          <a:noFill/>
          <a:ln>
            <a:solidFill>
              <a:schemeClr val="tx1"/>
            </a:solidFill>
          </a:ln>
        </p:spPr>
        <p:txBody>
          <a:bodyPr wrap="square" rtlCol="0">
            <a:spAutoFit/>
          </a:bodyPr>
          <a:lstStyle/>
          <a:p>
            <a:pPr>
              <a:lnSpc>
                <a:spcPct val="200000"/>
              </a:lnSpc>
            </a:pPr>
            <a:r>
              <a:rPr lang="en-US" sz="1600" dirty="0" smtClean="0"/>
              <a:t>Received a bachelor’s degree in English from the University of Wisconsin-Stevens Point</a:t>
            </a:r>
          </a:p>
          <a:p>
            <a:pPr>
              <a:lnSpc>
                <a:spcPct val="200000"/>
              </a:lnSpc>
            </a:pPr>
            <a:r>
              <a:rPr lang="en-US" sz="1600" dirty="0" smtClean="0"/>
              <a:t>Became a teacher and librarian at Pulaski High School in Pulaski, Wisconsin</a:t>
            </a:r>
          </a:p>
          <a:p>
            <a:pPr>
              <a:lnSpc>
                <a:spcPct val="200000"/>
              </a:lnSpc>
            </a:pPr>
            <a:r>
              <a:rPr lang="en-US" sz="1600" dirty="0" smtClean="0"/>
              <a:t>Became a teacher and librarian at Platteville High School in Platteville, Wisconsin</a:t>
            </a:r>
          </a:p>
          <a:p>
            <a:pPr>
              <a:lnSpc>
                <a:spcPct val="200000"/>
              </a:lnSpc>
            </a:pPr>
            <a:r>
              <a:rPr lang="en-US" sz="1600" dirty="0" smtClean="0"/>
              <a:t>Began work as a librarian at Wiesbaden Dependents’ School in Wiesbaden, West Germany</a:t>
            </a:r>
          </a:p>
          <a:p>
            <a:pPr>
              <a:lnSpc>
                <a:spcPct val="200000"/>
              </a:lnSpc>
            </a:pPr>
            <a:r>
              <a:rPr lang="en-US" sz="1600" dirty="0" smtClean="0"/>
              <a:t>Became a librarian at Ashland high School in Ashland, Wisconsin</a:t>
            </a:r>
          </a:p>
          <a:p>
            <a:pPr>
              <a:lnSpc>
                <a:spcPct val="200000"/>
              </a:lnSpc>
            </a:pPr>
            <a:r>
              <a:rPr lang="en-US" sz="1600" dirty="0" smtClean="0"/>
              <a:t>Became a teacher and librarian at </a:t>
            </a:r>
            <a:r>
              <a:rPr lang="en-US" sz="1600" dirty="0" err="1" smtClean="0"/>
              <a:t>Wurtsmith</a:t>
            </a:r>
            <a:r>
              <a:rPr lang="en-US" sz="1600" dirty="0" smtClean="0"/>
              <a:t> Memorial School at Clark </a:t>
            </a:r>
            <a:r>
              <a:rPr lang="en-US" sz="1600" dirty="0" err="1" smtClean="0"/>
              <a:t>Airforce</a:t>
            </a:r>
            <a:r>
              <a:rPr lang="en-US" sz="1600" dirty="0" smtClean="0"/>
              <a:t> Base, Philippines</a:t>
            </a:r>
          </a:p>
          <a:p>
            <a:pPr>
              <a:lnSpc>
                <a:spcPct val="200000"/>
              </a:lnSpc>
            </a:pPr>
            <a:r>
              <a:rPr lang="en-US" sz="1600" dirty="0" smtClean="0"/>
              <a:t>Received a master’s degree in Library Science from the University of Madison, Wisconsin</a:t>
            </a:r>
          </a:p>
          <a:p>
            <a:pPr>
              <a:lnSpc>
                <a:spcPct val="200000"/>
              </a:lnSpc>
            </a:pPr>
            <a:r>
              <a:rPr lang="en-US" sz="1600" dirty="0" smtClean="0"/>
              <a:t>Became a librarian at Prescott Jr. High School in Prescott, Arizona</a:t>
            </a:r>
          </a:p>
          <a:p>
            <a:pPr>
              <a:lnSpc>
                <a:spcPct val="200000"/>
              </a:lnSpc>
            </a:pPr>
            <a:r>
              <a:rPr lang="en-US" sz="1600" dirty="0" smtClean="0"/>
              <a:t>Began work as a librarian at the Frankfurt American High School in Frankfurt, West Germany</a:t>
            </a:r>
          </a:p>
        </p:txBody>
      </p:sp>
      <p:grpSp>
        <p:nvGrpSpPr>
          <p:cNvPr id="60" name="Group 59"/>
          <p:cNvGrpSpPr/>
          <p:nvPr/>
        </p:nvGrpSpPr>
        <p:grpSpPr>
          <a:xfrm>
            <a:off x="2494454" y="1682283"/>
            <a:ext cx="341520" cy="4463727"/>
            <a:chOff x="2528453" y="1682283"/>
            <a:chExt cx="295010" cy="5167312"/>
          </a:xfrm>
        </p:grpSpPr>
        <p:sp>
          <p:nvSpPr>
            <p:cNvPr id="36" name="Rectangle 35"/>
            <p:cNvSpPr/>
            <p:nvPr/>
          </p:nvSpPr>
          <p:spPr>
            <a:xfrm>
              <a:off x="2607364" y="1682283"/>
              <a:ext cx="166255" cy="5167312"/>
            </a:xfrm>
            <a:prstGeom prst="rect">
              <a:avLst/>
            </a:prstGeom>
            <a:solidFill>
              <a:srgbClr val="0953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2557518" y="1933122"/>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41"/>
            <p:cNvSpPr/>
            <p:nvPr/>
          </p:nvSpPr>
          <p:spPr>
            <a:xfrm>
              <a:off x="2552162" y="2490562"/>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4-Point Star 42"/>
            <p:cNvSpPr/>
            <p:nvPr/>
          </p:nvSpPr>
          <p:spPr>
            <a:xfrm>
              <a:off x="2540318" y="3044281"/>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4-Point Star 43"/>
            <p:cNvSpPr/>
            <p:nvPr/>
          </p:nvSpPr>
          <p:spPr>
            <a:xfrm>
              <a:off x="2552162" y="3613707"/>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4-Point Star 44"/>
            <p:cNvSpPr/>
            <p:nvPr/>
          </p:nvSpPr>
          <p:spPr>
            <a:xfrm>
              <a:off x="2540318" y="4183895"/>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5"/>
            <p:cNvSpPr/>
            <p:nvPr/>
          </p:nvSpPr>
          <p:spPr>
            <a:xfrm>
              <a:off x="2540318" y="4725151"/>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4-Point Star 46"/>
            <p:cNvSpPr/>
            <p:nvPr/>
          </p:nvSpPr>
          <p:spPr>
            <a:xfrm>
              <a:off x="2557518" y="5284560"/>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2528453" y="5878300"/>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4-Point Star 48"/>
            <p:cNvSpPr/>
            <p:nvPr/>
          </p:nvSpPr>
          <p:spPr>
            <a:xfrm>
              <a:off x="2552163" y="6395719"/>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0" y="105468"/>
            <a:ext cx="1511018" cy="6641701"/>
            <a:chOff x="0" y="108150"/>
            <a:chExt cx="1511018" cy="6641701"/>
          </a:xfrm>
        </p:grpSpPr>
        <p:sp>
          <p:nvSpPr>
            <p:cNvPr id="52" name="Rectangle 51">
              <a:hlinkClick r:id="rId2"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3"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hlinkClick r:id="rId4"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hlinkClick r:id="rId5"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hlinkClick r:id="rId6"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hlinkClick r:id="rId7"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hlinkClick r:id="rId8"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hlinkClick r:id="rId9"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9767455" y="6483927"/>
            <a:ext cx="2424545" cy="374073"/>
          </a:xfrm>
          <a:prstGeom prst="rect">
            <a:avLst/>
          </a:prstGeom>
          <a:noFill/>
        </p:spPr>
        <p:txBody>
          <a:bodyPr wrap="square" rtlCol="0">
            <a:spAutoFit/>
          </a:bodyPr>
          <a:lstStyle/>
          <a:p>
            <a:r>
              <a:rPr lang="en-US" dirty="0" smtClean="0"/>
              <a:t>Continue to next slide</a:t>
            </a:r>
            <a:endParaRPr lang="en-US" dirty="0"/>
          </a:p>
        </p:txBody>
      </p:sp>
      <p:sp>
        <p:nvSpPr>
          <p:cNvPr id="4" name="Rectangle 3">
            <a:hlinkClick r:id="rId11" action="ppaction://hlinksldjump"/>
          </p:cNvPr>
          <p:cNvSpPr/>
          <p:nvPr/>
        </p:nvSpPr>
        <p:spPr>
          <a:xfrm>
            <a:off x="9656618" y="6483927"/>
            <a:ext cx="2535382" cy="374073"/>
          </a:xfrm>
          <a:prstGeom prst="rect">
            <a:avLst/>
          </a:prstGeom>
          <a:noFill/>
          <a:ln>
            <a:solidFill>
              <a:srgbClr val="095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678387"/>
      </p:ext>
    </p:extLst>
  </p:cSld>
  <p:clrMapOvr>
    <a:masterClrMapping/>
  </p:clrMapOvr>
  <mc:AlternateContent xmlns:mc="http://schemas.openxmlformats.org/markup-compatibility/2006">
    <mc:Choice xmlns:p14="http://schemas.microsoft.com/office/powerpoint/2010/main" Requires="p14">
      <p:transition spd="slow" p14:dur="2000" advTm="42773"/>
    </mc:Choice>
    <mc:Fallback>
      <p:transition spd="slow" advTm="4277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2" y="912822"/>
            <a:ext cx="8998528" cy="777866"/>
          </a:xfrm>
        </p:spPr>
        <p:txBody>
          <a:bodyPr/>
          <a:lstStyle/>
          <a:p>
            <a:pPr algn="ctr"/>
            <a:r>
              <a:rPr lang="en-US" dirty="0" smtClean="0">
                <a:solidFill>
                  <a:schemeClr val="bg1"/>
                </a:solidFill>
                <a:latin typeface="Bernard MT Condensed" panose="02050806060905020404" pitchFamily="18" charset="0"/>
              </a:rPr>
              <a:t>Timeline Continued</a:t>
            </a:r>
            <a:endParaRPr lang="en-US" dirty="0">
              <a:solidFill>
                <a:schemeClr val="bg1"/>
              </a:solidFill>
              <a:latin typeface="Bernard MT Condensed" panose="02050806060905020404" pitchFamily="18" charset="0"/>
            </a:endParaRPr>
          </a:p>
        </p:txBody>
      </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2" action="ppaction://hlinksldjump"/>
          </p:cNvPr>
          <p:cNvSpPr/>
          <p:nvPr/>
        </p:nvSpPr>
        <p:spPr>
          <a:xfrm>
            <a:off x="4806953" y="-14516"/>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763110" y="1690688"/>
            <a:ext cx="821636" cy="4524315"/>
          </a:xfrm>
          <a:prstGeom prst="rect">
            <a:avLst/>
          </a:prstGeom>
          <a:noFill/>
          <a:ln>
            <a:solidFill>
              <a:schemeClr val="tx1"/>
            </a:solidFill>
          </a:ln>
        </p:spPr>
        <p:txBody>
          <a:bodyPr wrap="square" rtlCol="0">
            <a:spAutoFit/>
          </a:bodyPr>
          <a:lstStyle/>
          <a:p>
            <a:pPr>
              <a:lnSpc>
                <a:spcPct val="200000"/>
              </a:lnSpc>
            </a:pPr>
            <a:r>
              <a:rPr lang="en-US" dirty="0" smtClean="0"/>
              <a:t>1963</a:t>
            </a:r>
          </a:p>
          <a:p>
            <a:pPr>
              <a:lnSpc>
                <a:spcPct val="200000"/>
              </a:lnSpc>
            </a:pPr>
            <a:r>
              <a:rPr lang="en-US" dirty="0" smtClean="0"/>
              <a:t>1965</a:t>
            </a:r>
          </a:p>
          <a:p>
            <a:pPr>
              <a:lnSpc>
                <a:spcPct val="200000"/>
              </a:lnSpc>
            </a:pPr>
            <a:r>
              <a:rPr lang="en-US" dirty="0" smtClean="0"/>
              <a:t>1966</a:t>
            </a:r>
          </a:p>
          <a:p>
            <a:pPr>
              <a:lnSpc>
                <a:spcPct val="200000"/>
              </a:lnSpc>
            </a:pPr>
            <a:r>
              <a:rPr lang="en-US" dirty="0" smtClean="0"/>
              <a:t>1967</a:t>
            </a:r>
          </a:p>
          <a:p>
            <a:pPr>
              <a:lnSpc>
                <a:spcPct val="200000"/>
              </a:lnSpc>
            </a:pPr>
            <a:endParaRPr lang="en-US" dirty="0" smtClean="0"/>
          </a:p>
          <a:p>
            <a:pPr>
              <a:lnSpc>
                <a:spcPct val="200000"/>
              </a:lnSpc>
            </a:pPr>
            <a:r>
              <a:rPr lang="en-US" dirty="0" smtClean="0"/>
              <a:t>1968</a:t>
            </a:r>
          </a:p>
          <a:p>
            <a:pPr>
              <a:lnSpc>
                <a:spcPct val="200000"/>
              </a:lnSpc>
            </a:pPr>
            <a:r>
              <a:rPr lang="en-US" dirty="0" smtClean="0"/>
              <a:t>1971</a:t>
            </a:r>
          </a:p>
          <a:p>
            <a:pPr>
              <a:lnSpc>
                <a:spcPct val="200000"/>
              </a:lnSpc>
            </a:pPr>
            <a:r>
              <a:rPr lang="en-US" dirty="0" smtClean="0"/>
              <a:t>1976</a:t>
            </a:r>
          </a:p>
        </p:txBody>
      </p:sp>
      <p:sp>
        <p:nvSpPr>
          <p:cNvPr id="39" name="TextBox 38"/>
          <p:cNvSpPr txBox="1"/>
          <p:nvPr/>
        </p:nvSpPr>
        <p:spPr>
          <a:xfrm>
            <a:off x="2794398" y="1690688"/>
            <a:ext cx="9397602" cy="4524315"/>
          </a:xfrm>
          <a:prstGeom prst="rect">
            <a:avLst/>
          </a:prstGeom>
          <a:noFill/>
          <a:ln>
            <a:solidFill>
              <a:schemeClr val="tx1"/>
            </a:solidFill>
          </a:ln>
        </p:spPr>
        <p:txBody>
          <a:bodyPr wrap="square" rtlCol="0">
            <a:spAutoFit/>
          </a:bodyPr>
          <a:lstStyle/>
          <a:p>
            <a:pPr>
              <a:lnSpc>
                <a:spcPct val="200000"/>
              </a:lnSpc>
            </a:pPr>
            <a:r>
              <a:rPr lang="en-US" dirty="0" smtClean="0"/>
              <a:t>Began working as an English and Social Studies teacher at Camp Zama, Japan</a:t>
            </a:r>
          </a:p>
          <a:p>
            <a:pPr>
              <a:lnSpc>
                <a:spcPct val="200000"/>
              </a:lnSpc>
            </a:pPr>
            <a:r>
              <a:rPr lang="en-US" dirty="0" smtClean="0"/>
              <a:t>Began directing an English language program for the Hitachi Company in Japan</a:t>
            </a:r>
          </a:p>
          <a:p>
            <a:pPr>
              <a:lnSpc>
                <a:spcPct val="200000"/>
              </a:lnSpc>
            </a:pPr>
            <a:r>
              <a:rPr lang="en-US" dirty="0" smtClean="0"/>
              <a:t>Began working as a Secondary Education Librarian in Ankara, Turkey</a:t>
            </a:r>
          </a:p>
          <a:p>
            <a:pPr>
              <a:lnSpc>
                <a:spcPct val="200000"/>
              </a:lnSpc>
            </a:pPr>
            <a:r>
              <a:rPr lang="en-US" dirty="0" smtClean="0"/>
              <a:t>Received a National Defense Education Act Fellowship for Library Administration at Columbia University’s Teacher College, New York</a:t>
            </a:r>
          </a:p>
          <a:p>
            <a:pPr>
              <a:lnSpc>
                <a:spcPct val="200000"/>
              </a:lnSpc>
            </a:pPr>
            <a:r>
              <a:rPr lang="en-US" dirty="0" smtClean="0"/>
              <a:t>Began working as an English teacher at the </a:t>
            </a:r>
            <a:r>
              <a:rPr lang="en-US" dirty="0" err="1" smtClean="0"/>
              <a:t>Nzoki</a:t>
            </a:r>
            <a:r>
              <a:rPr lang="en-US" dirty="0" smtClean="0"/>
              <a:t> Teacher Training College, Uganda</a:t>
            </a:r>
          </a:p>
          <a:p>
            <a:pPr>
              <a:lnSpc>
                <a:spcPct val="200000"/>
              </a:lnSpc>
            </a:pPr>
            <a:r>
              <a:rPr lang="en-US" dirty="0" smtClean="0"/>
              <a:t>Began working at NMU as a Reference Librarian and teacher of Library Science courses</a:t>
            </a:r>
          </a:p>
          <a:p>
            <a:pPr>
              <a:lnSpc>
                <a:spcPct val="200000"/>
              </a:lnSpc>
            </a:pPr>
            <a:r>
              <a:rPr lang="en-US" dirty="0" smtClean="0"/>
              <a:t>Received a master’s degree in English from NMU</a:t>
            </a:r>
          </a:p>
        </p:txBody>
      </p:sp>
      <p:grpSp>
        <p:nvGrpSpPr>
          <p:cNvPr id="31" name="Group 30"/>
          <p:cNvGrpSpPr/>
          <p:nvPr/>
        </p:nvGrpSpPr>
        <p:grpSpPr>
          <a:xfrm>
            <a:off x="0" y="108150"/>
            <a:ext cx="1512857" cy="6641701"/>
            <a:chOff x="0" y="108150"/>
            <a:chExt cx="1512857" cy="6641701"/>
          </a:xfrm>
        </p:grpSpPr>
        <p:sp>
          <p:nvSpPr>
            <p:cNvPr id="32" name="TextBox 31"/>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7" name="TextBox 36"/>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40" name="TextBox 39"/>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1" name="TextBox 40"/>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2" name="TextBox 41"/>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3" name="TextBox 42"/>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4" name="TextBox 43"/>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5" name="TextBox 44">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6" name="Group 45"/>
          <p:cNvGrpSpPr/>
          <p:nvPr/>
        </p:nvGrpSpPr>
        <p:grpSpPr>
          <a:xfrm>
            <a:off x="13853" y="105468"/>
            <a:ext cx="1511018" cy="6641701"/>
            <a:chOff x="0" y="108150"/>
            <a:chExt cx="1511018" cy="6641701"/>
          </a:xfrm>
        </p:grpSpPr>
        <p:sp>
          <p:nvSpPr>
            <p:cNvPr id="47" name="Rectangle 46">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2528453" y="1682283"/>
            <a:ext cx="295010" cy="4532720"/>
            <a:chOff x="2528453" y="1682283"/>
            <a:chExt cx="295010" cy="4532720"/>
          </a:xfrm>
        </p:grpSpPr>
        <p:sp>
          <p:nvSpPr>
            <p:cNvPr id="56" name="Rectangle 55"/>
            <p:cNvSpPr/>
            <p:nvPr/>
          </p:nvSpPr>
          <p:spPr>
            <a:xfrm>
              <a:off x="2607364" y="1682283"/>
              <a:ext cx="187034" cy="4532720"/>
            </a:xfrm>
            <a:prstGeom prst="rect">
              <a:avLst/>
            </a:prstGeom>
            <a:solidFill>
              <a:srgbClr val="0953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56"/>
            <p:cNvSpPr/>
            <p:nvPr/>
          </p:nvSpPr>
          <p:spPr>
            <a:xfrm>
              <a:off x="2557518" y="1933122"/>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57"/>
            <p:cNvSpPr/>
            <p:nvPr/>
          </p:nvSpPr>
          <p:spPr>
            <a:xfrm>
              <a:off x="2554173" y="2460149"/>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4-Point Star 58"/>
            <p:cNvSpPr/>
            <p:nvPr/>
          </p:nvSpPr>
          <p:spPr>
            <a:xfrm>
              <a:off x="2528453" y="3014926"/>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59"/>
            <p:cNvSpPr/>
            <p:nvPr/>
          </p:nvSpPr>
          <p:spPr>
            <a:xfrm>
              <a:off x="2550828" y="3569703"/>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4-Point Star 61"/>
            <p:cNvSpPr/>
            <p:nvPr/>
          </p:nvSpPr>
          <p:spPr>
            <a:xfrm>
              <a:off x="2541670" y="4682346"/>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4-Point Star 62"/>
            <p:cNvSpPr/>
            <p:nvPr/>
          </p:nvSpPr>
          <p:spPr>
            <a:xfrm>
              <a:off x="2557518" y="5214814"/>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4-Point Star 63"/>
            <p:cNvSpPr/>
            <p:nvPr/>
          </p:nvSpPr>
          <p:spPr>
            <a:xfrm>
              <a:off x="2528453" y="5769591"/>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9670473" y="6456218"/>
            <a:ext cx="2521527" cy="369332"/>
          </a:xfrm>
          <a:prstGeom prst="rect">
            <a:avLst/>
          </a:prstGeom>
          <a:noFill/>
        </p:spPr>
        <p:txBody>
          <a:bodyPr wrap="square" rtlCol="0">
            <a:spAutoFit/>
          </a:bodyPr>
          <a:lstStyle/>
          <a:p>
            <a:r>
              <a:rPr lang="en-US" dirty="0" smtClean="0"/>
              <a:t>Continue to next slide</a:t>
            </a:r>
            <a:endParaRPr lang="en-US" dirty="0"/>
          </a:p>
        </p:txBody>
      </p:sp>
      <p:sp>
        <p:nvSpPr>
          <p:cNvPr id="4" name="Rectangle 3">
            <a:hlinkClick r:id="rId11" action="ppaction://hlinksldjump"/>
          </p:cNvPr>
          <p:cNvSpPr/>
          <p:nvPr/>
        </p:nvSpPr>
        <p:spPr>
          <a:xfrm>
            <a:off x="9670473" y="6456218"/>
            <a:ext cx="2521527" cy="369332"/>
          </a:xfrm>
          <a:prstGeom prst="rect">
            <a:avLst/>
          </a:prstGeom>
          <a:noFill/>
          <a:ln>
            <a:solidFill>
              <a:srgbClr val="095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669188"/>
      </p:ext>
    </p:extLst>
  </p:cSld>
  <p:clrMapOvr>
    <a:masterClrMapping/>
  </p:clrMapOvr>
  <mc:AlternateContent xmlns:mc="http://schemas.openxmlformats.org/markup-compatibility/2006">
    <mc:Choice xmlns:p14="http://schemas.microsoft.com/office/powerpoint/2010/main" Requires="p14">
      <p:transition spd="slow" p14:dur="2000" advTm="31060"/>
    </mc:Choice>
    <mc:Fallback>
      <p:transition spd="slow" advTm="3106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2" y="912822"/>
            <a:ext cx="8998528" cy="777866"/>
          </a:xfrm>
        </p:spPr>
        <p:txBody>
          <a:bodyPr/>
          <a:lstStyle/>
          <a:p>
            <a:pPr algn="ctr"/>
            <a:r>
              <a:rPr lang="en-US" dirty="0" smtClean="0">
                <a:solidFill>
                  <a:schemeClr val="bg1"/>
                </a:solidFill>
                <a:latin typeface="Bernard MT Condensed" panose="02050806060905020404" pitchFamily="18" charset="0"/>
              </a:rPr>
              <a:t>Timeline Continued</a:t>
            </a:r>
            <a:endParaRPr lang="en-US" dirty="0">
              <a:solidFill>
                <a:schemeClr val="bg1"/>
              </a:solidFill>
              <a:latin typeface="Bernard MT Condensed" panose="02050806060905020404" pitchFamily="18" charset="0"/>
            </a:endParaRPr>
          </a:p>
        </p:txBody>
      </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2" action="ppaction://hlinksldjump"/>
          </p:cNvPr>
          <p:cNvSpPr/>
          <p:nvPr/>
        </p:nvSpPr>
        <p:spPr>
          <a:xfrm>
            <a:off x="4834850" y="1441"/>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763110" y="1690688"/>
            <a:ext cx="821636" cy="3970318"/>
          </a:xfrm>
          <a:prstGeom prst="rect">
            <a:avLst/>
          </a:prstGeom>
          <a:noFill/>
          <a:ln>
            <a:solidFill>
              <a:schemeClr val="tx1"/>
            </a:solidFill>
          </a:ln>
        </p:spPr>
        <p:txBody>
          <a:bodyPr wrap="square" rtlCol="0">
            <a:spAutoFit/>
          </a:bodyPr>
          <a:lstStyle/>
          <a:p>
            <a:pPr>
              <a:lnSpc>
                <a:spcPct val="200000"/>
              </a:lnSpc>
            </a:pPr>
            <a:r>
              <a:rPr lang="en-US" dirty="0" smtClean="0"/>
              <a:t>1980</a:t>
            </a:r>
          </a:p>
          <a:p>
            <a:pPr>
              <a:lnSpc>
                <a:spcPct val="200000"/>
              </a:lnSpc>
            </a:pPr>
            <a:endParaRPr lang="en-US" dirty="0"/>
          </a:p>
          <a:p>
            <a:pPr>
              <a:lnSpc>
                <a:spcPct val="200000"/>
              </a:lnSpc>
            </a:pPr>
            <a:r>
              <a:rPr lang="en-US" dirty="0" smtClean="0"/>
              <a:t>1983</a:t>
            </a:r>
          </a:p>
          <a:p>
            <a:pPr>
              <a:lnSpc>
                <a:spcPct val="200000"/>
              </a:lnSpc>
            </a:pPr>
            <a:endParaRPr lang="en-US" dirty="0"/>
          </a:p>
          <a:p>
            <a:pPr>
              <a:lnSpc>
                <a:spcPct val="200000"/>
              </a:lnSpc>
            </a:pPr>
            <a:r>
              <a:rPr lang="en-US" dirty="0" smtClean="0"/>
              <a:t>1986</a:t>
            </a:r>
          </a:p>
          <a:p>
            <a:pPr>
              <a:lnSpc>
                <a:spcPct val="200000"/>
              </a:lnSpc>
            </a:pPr>
            <a:r>
              <a:rPr lang="en-US" dirty="0" smtClean="0"/>
              <a:t>1988</a:t>
            </a:r>
          </a:p>
          <a:p>
            <a:pPr>
              <a:lnSpc>
                <a:spcPct val="200000"/>
              </a:lnSpc>
            </a:pPr>
            <a:r>
              <a:rPr lang="en-US" dirty="0" smtClean="0"/>
              <a:t>1993</a:t>
            </a:r>
          </a:p>
        </p:txBody>
      </p:sp>
      <p:sp>
        <p:nvSpPr>
          <p:cNvPr id="39" name="TextBox 38"/>
          <p:cNvSpPr txBox="1"/>
          <p:nvPr/>
        </p:nvSpPr>
        <p:spPr>
          <a:xfrm>
            <a:off x="2794398" y="1690688"/>
            <a:ext cx="9397602" cy="3970318"/>
          </a:xfrm>
          <a:prstGeom prst="rect">
            <a:avLst/>
          </a:prstGeom>
          <a:noFill/>
          <a:ln>
            <a:solidFill>
              <a:schemeClr val="tx1"/>
            </a:solidFill>
          </a:ln>
        </p:spPr>
        <p:txBody>
          <a:bodyPr wrap="square" rtlCol="0">
            <a:spAutoFit/>
          </a:bodyPr>
          <a:lstStyle/>
          <a:p>
            <a:pPr>
              <a:lnSpc>
                <a:spcPct val="200000"/>
              </a:lnSpc>
            </a:pPr>
            <a:r>
              <a:rPr lang="en-US" dirty="0" smtClean="0"/>
              <a:t>Received a Certificate of Advanced Studies in Librarianship and Information Management from the University of Denver in Denver, Colorado</a:t>
            </a:r>
          </a:p>
          <a:p>
            <a:pPr>
              <a:lnSpc>
                <a:spcPct val="200000"/>
              </a:lnSpc>
            </a:pPr>
            <a:r>
              <a:rPr lang="en-US" dirty="0" smtClean="0"/>
              <a:t>Received honorarium from the Sigma Xi Club for outstanding work with science faculty and students</a:t>
            </a:r>
          </a:p>
          <a:p>
            <a:pPr>
              <a:lnSpc>
                <a:spcPct val="200000"/>
              </a:lnSpc>
            </a:pPr>
            <a:r>
              <a:rPr lang="en-US" dirty="0" smtClean="0"/>
              <a:t>Organized “Library Instruction within the Curriculum” workshop</a:t>
            </a:r>
          </a:p>
          <a:p>
            <a:pPr>
              <a:lnSpc>
                <a:spcPct val="200000"/>
              </a:lnSpc>
            </a:pPr>
            <a:r>
              <a:rPr lang="en-US" dirty="0" smtClean="0"/>
              <a:t>Received the Distinguished Faculty Award</a:t>
            </a:r>
          </a:p>
          <a:p>
            <a:pPr>
              <a:lnSpc>
                <a:spcPct val="200000"/>
              </a:lnSpc>
            </a:pPr>
            <a:r>
              <a:rPr lang="en-US" dirty="0" smtClean="0"/>
              <a:t>Retired with emeritus status from NMU</a:t>
            </a:r>
          </a:p>
        </p:txBody>
      </p:sp>
      <p:grpSp>
        <p:nvGrpSpPr>
          <p:cNvPr id="31" name="Group 30"/>
          <p:cNvGrpSpPr/>
          <p:nvPr/>
        </p:nvGrpSpPr>
        <p:grpSpPr>
          <a:xfrm>
            <a:off x="0" y="108150"/>
            <a:ext cx="1512857" cy="6641701"/>
            <a:chOff x="0" y="108150"/>
            <a:chExt cx="1512857" cy="6641701"/>
          </a:xfrm>
        </p:grpSpPr>
        <p:sp>
          <p:nvSpPr>
            <p:cNvPr id="32" name="TextBox 31"/>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7" name="TextBox 36"/>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40" name="TextBox 39"/>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1" name="TextBox 40"/>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2" name="TextBox 41"/>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3" name="TextBox 42"/>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4" name="TextBox 43"/>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5" name="TextBox 44">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6" name="Group 45"/>
          <p:cNvGrpSpPr/>
          <p:nvPr/>
        </p:nvGrpSpPr>
        <p:grpSpPr>
          <a:xfrm>
            <a:off x="13853" y="105468"/>
            <a:ext cx="1511018" cy="6641701"/>
            <a:chOff x="0" y="108150"/>
            <a:chExt cx="1511018" cy="6641701"/>
          </a:xfrm>
        </p:grpSpPr>
        <p:sp>
          <p:nvSpPr>
            <p:cNvPr id="47" name="Rectangle 46">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2554655" y="1686486"/>
            <a:ext cx="245057" cy="3978723"/>
            <a:chOff x="2557517" y="1682283"/>
            <a:chExt cx="271839" cy="4532720"/>
          </a:xfrm>
        </p:grpSpPr>
        <p:sp>
          <p:nvSpPr>
            <p:cNvPr id="56" name="Rectangle 55"/>
            <p:cNvSpPr/>
            <p:nvPr/>
          </p:nvSpPr>
          <p:spPr>
            <a:xfrm>
              <a:off x="2607364" y="1682283"/>
              <a:ext cx="187034" cy="4532720"/>
            </a:xfrm>
            <a:prstGeom prst="rect">
              <a:avLst/>
            </a:prstGeom>
            <a:solidFill>
              <a:srgbClr val="0953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56"/>
            <p:cNvSpPr/>
            <p:nvPr/>
          </p:nvSpPr>
          <p:spPr>
            <a:xfrm>
              <a:off x="2557518" y="1933122"/>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4-Point Star 58"/>
            <p:cNvSpPr/>
            <p:nvPr/>
          </p:nvSpPr>
          <p:spPr>
            <a:xfrm>
              <a:off x="2563410" y="3227702"/>
              <a:ext cx="265946"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4-Point Star 62"/>
            <p:cNvSpPr/>
            <p:nvPr/>
          </p:nvSpPr>
          <p:spPr>
            <a:xfrm>
              <a:off x="2557517" y="5129033"/>
              <a:ext cx="265946"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4-Point Star 35"/>
          <p:cNvSpPr/>
          <p:nvPr/>
        </p:nvSpPr>
        <p:spPr>
          <a:xfrm>
            <a:off x="2541553" y="4128349"/>
            <a:ext cx="265945" cy="300699"/>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4-Point Star 60"/>
          <p:cNvSpPr/>
          <p:nvPr/>
        </p:nvSpPr>
        <p:spPr>
          <a:xfrm>
            <a:off x="2554654" y="5250429"/>
            <a:ext cx="239744" cy="263947"/>
          </a:xfrm>
          <a:prstGeom prst="star4">
            <a:avLst/>
          </a:prstGeom>
          <a:solidFill>
            <a:srgbClr val="FFC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595849"/>
      </p:ext>
    </p:extLst>
  </p:cSld>
  <p:clrMapOvr>
    <a:masterClrMapping/>
  </p:clrMapOvr>
  <mc:AlternateContent xmlns:mc="http://schemas.openxmlformats.org/markup-compatibility/2006">
    <mc:Choice xmlns:p14="http://schemas.microsoft.com/office/powerpoint/2010/main" Requires="p14">
      <p:transition spd="slow" p14:dur="2000" advTm="26908"/>
    </mc:Choice>
    <mc:Fallback>
      <p:transition spd="slow" advTm="2690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44" y="720436"/>
            <a:ext cx="8776855" cy="970252"/>
          </a:xfrm>
        </p:spPr>
        <p:txBody>
          <a:bodyPr/>
          <a:lstStyle/>
          <a:p>
            <a:pPr algn="ctr"/>
            <a:r>
              <a:rPr lang="en-US" dirty="0" smtClean="0">
                <a:solidFill>
                  <a:schemeClr val="bg1"/>
                </a:solidFill>
                <a:latin typeface="Bernard MT Condensed" panose="02050806060905020404" pitchFamily="18" charset="0"/>
              </a:rPr>
              <a:t>Sources</a:t>
            </a:r>
            <a:endParaRPr lang="en-US" dirty="0">
              <a:solidFill>
                <a:schemeClr val="bg1"/>
              </a:solidFill>
              <a:latin typeface="Bernard MT Condensed" panose="02050806060905020404" pitchFamily="18" charset="0"/>
            </a:endParaRPr>
          </a:p>
        </p:txBody>
      </p:sp>
      <p:sp>
        <p:nvSpPr>
          <p:cNvPr id="3" name="Content Placeholder 2"/>
          <p:cNvSpPr>
            <a:spLocks noGrp="1"/>
          </p:cNvSpPr>
          <p:nvPr>
            <p:ph idx="1"/>
          </p:nvPr>
        </p:nvSpPr>
        <p:spPr>
          <a:xfrm>
            <a:off x="2687781" y="1342061"/>
            <a:ext cx="8666018" cy="4976852"/>
          </a:xfrm>
        </p:spPr>
        <p:txBody>
          <a:bodyPr>
            <a:noAutofit/>
          </a:bodyPr>
          <a:lstStyle/>
          <a:p>
            <a:pPr marL="0" indent="0">
              <a:buNone/>
            </a:pPr>
            <a:r>
              <a:rPr lang="en-US" sz="1400" dirty="0" smtClean="0"/>
              <a:t>Books: </a:t>
            </a:r>
          </a:p>
          <a:p>
            <a:pPr marL="0" indent="0">
              <a:buNone/>
            </a:pPr>
            <a:r>
              <a:rPr lang="en-US" sz="1400" dirty="0" err="1" smtClean="0"/>
              <a:t>Magnaghi</a:t>
            </a:r>
            <a:r>
              <a:rPr lang="en-US" sz="1400" dirty="0" smtClean="0"/>
              <a:t>, Russell M.  </a:t>
            </a:r>
            <a:r>
              <a:rPr lang="en-US" sz="1400" i="1" dirty="0" smtClean="0"/>
              <a:t>A Sense of Time: The Encyclopedia of Northern Michigan University</a:t>
            </a:r>
            <a:r>
              <a:rPr lang="en-US" sz="1400" dirty="0" smtClean="0"/>
              <a:t>.  Marquette: Northern 	Michigan University Press, 1999.</a:t>
            </a:r>
          </a:p>
          <a:p>
            <a:pPr marL="0" indent="0">
              <a:buNone/>
            </a:pPr>
            <a:r>
              <a:rPr lang="en-US" sz="1400" dirty="0" smtClean="0"/>
              <a:t/>
            </a:r>
            <a:br>
              <a:rPr lang="en-US" sz="1400" dirty="0" smtClean="0"/>
            </a:br>
            <a:r>
              <a:rPr lang="en-US" sz="1400" dirty="0" err="1" smtClean="0"/>
              <a:t>Magnaghi</a:t>
            </a:r>
            <a:r>
              <a:rPr lang="en-US" sz="1400" dirty="0" smtClean="0"/>
              <a:t>, Russell M.  </a:t>
            </a:r>
            <a:r>
              <a:rPr lang="en-US" sz="1400" i="1" dirty="0" smtClean="0"/>
              <a:t>John X. </a:t>
            </a:r>
            <a:r>
              <a:rPr lang="en-US" sz="1400" i="1" dirty="0" err="1" smtClean="0"/>
              <a:t>Jamrich</a:t>
            </a:r>
            <a:r>
              <a:rPr lang="en-US" sz="1400" i="1" dirty="0" smtClean="0"/>
              <a:t>: The Man and the University</a:t>
            </a:r>
            <a:r>
              <a:rPr lang="en-US" sz="1400" dirty="0" smtClean="0"/>
              <a:t> Marquette: Center for Upper Peninsula Studies, 	2014.</a:t>
            </a:r>
          </a:p>
          <a:p>
            <a:pPr marL="0" indent="0">
              <a:buNone/>
            </a:pPr>
            <a:r>
              <a:rPr lang="en-US" sz="1400" dirty="0" smtClean="0"/>
              <a:t>Documents:</a:t>
            </a:r>
          </a:p>
          <a:p>
            <a:pPr marL="0" indent="0">
              <a:buNone/>
            </a:pPr>
            <a:r>
              <a:rPr lang="en-US" sz="1400" dirty="0" smtClean="0"/>
              <a:t/>
            </a:r>
            <a:br>
              <a:rPr lang="en-US" sz="1400" dirty="0" smtClean="0"/>
            </a:br>
            <a:r>
              <a:rPr lang="en-US" sz="1400" dirty="0" smtClean="0"/>
              <a:t>Academic Information Services (AIS) Dean’s Subject Correspondence Files.  US13-20.  Central Upper Peninsula and 	Northern Michigan University Archives, Northern Michigan University.</a:t>
            </a:r>
          </a:p>
          <a:p>
            <a:pPr marL="0" indent="0">
              <a:buNone/>
            </a:pPr>
            <a:r>
              <a:rPr lang="en-US" sz="1400" dirty="0">
                <a:solidFill>
                  <a:srgbClr val="000000"/>
                </a:solidFill>
              </a:rPr>
              <a:t>Academic Information Services, Subject and Correspondence File.  US97-16.  </a:t>
            </a:r>
            <a:r>
              <a:rPr lang="en-US" sz="1400" dirty="0">
                <a:solidFill>
                  <a:srgbClr val="333333"/>
                </a:solidFill>
              </a:rPr>
              <a:t>Central </a:t>
            </a:r>
            <a:r>
              <a:rPr lang="en-US" sz="1400" dirty="0" smtClean="0">
                <a:solidFill>
                  <a:srgbClr val="333333"/>
                </a:solidFill>
              </a:rPr>
              <a:t>Upper </a:t>
            </a:r>
            <a:r>
              <a:rPr lang="en-US" sz="1400" dirty="0">
                <a:solidFill>
                  <a:srgbClr val="333333"/>
                </a:solidFill>
              </a:rPr>
              <a:t>Peninsula and Northern </a:t>
            </a:r>
            <a:r>
              <a:rPr lang="en-US" sz="1400" dirty="0" smtClean="0">
                <a:solidFill>
                  <a:srgbClr val="333333"/>
                </a:solidFill>
              </a:rPr>
              <a:t>	Michigan </a:t>
            </a:r>
            <a:r>
              <a:rPr lang="en-US" sz="1400" dirty="0">
                <a:solidFill>
                  <a:srgbClr val="333333"/>
                </a:solidFill>
              </a:rPr>
              <a:t>University Archives, Northern </a:t>
            </a:r>
            <a:r>
              <a:rPr lang="en-US" sz="1400" dirty="0" smtClean="0">
                <a:solidFill>
                  <a:srgbClr val="333333"/>
                </a:solidFill>
              </a:rPr>
              <a:t>Michigan </a:t>
            </a:r>
            <a:r>
              <a:rPr lang="en-US" sz="1400" dirty="0">
                <a:solidFill>
                  <a:srgbClr val="333333"/>
                </a:solidFill>
              </a:rPr>
              <a:t>University.</a:t>
            </a:r>
            <a:r>
              <a:rPr lang="en-US" sz="1400" dirty="0">
                <a:solidFill>
                  <a:srgbClr val="000000"/>
                </a:solidFill>
              </a:rPr>
              <a:t> </a:t>
            </a:r>
            <a:endParaRPr lang="en-US" sz="1400" dirty="0"/>
          </a:p>
          <a:p>
            <a:pPr marL="0" indent="0">
              <a:buNone/>
            </a:pPr>
            <a:r>
              <a:rPr lang="en-US" sz="1400" dirty="0" smtClean="0"/>
              <a:t>ASNMU Opinion Poll Report Library and Learning Resources Center.  2 May 1980.  MSS-192,  Box 9, Folder 	4.  Associated Students of Northern Michigan University (ASNMU) Records.  Central Upper Peninsula and 	Northern Michigan University Archives, Northern Michigan University.</a:t>
            </a:r>
          </a:p>
          <a:p>
            <a:pPr marL="0" indent="0">
              <a:buNone/>
            </a:pPr>
            <a:r>
              <a:rPr lang="en-US" sz="1400" dirty="0">
                <a:solidFill>
                  <a:srgbClr val="333333"/>
                </a:solidFill>
              </a:rPr>
              <a:t>Board of Control- Minutes.  April 29, 1988.  US15.62, Box 2.  Board of Control Minutes (</a:t>
            </a:r>
            <a:r>
              <a:rPr lang="en-US" sz="1400" dirty="0" smtClean="0">
                <a:solidFill>
                  <a:srgbClr val="333333"/>
                </a:solidFill>
              </a:rPr>
              <a:t>Boards, Commissions</a:t>
            </a:r>
            <a:r>
              <a:rPr lang="en-US" sz="1400" dirty="0">
                <a:solidFill>
                  <a:srgbClr val="333333"/>
                </a:solidFill>
              </a:rPr>
              <a:t>, and </a:t>
            </a:r>
            <a:r>
              <a:rPr lang="en-US" sz="1400" dirty="0" smtClean="0">
                <a:solidFill>
                  <a:srgbClr val="333333"/>
                </a:solidFill>
              </a:rPr>
              <a:t>	Committees </a:t>
            </a:r>
            <a:r>
              <a:rPr lang="en-US" sz="1400" dirty="0">
                <a:solidFill>
                  <a:srgbClr val="333333"/>
                </a:solidFill>
              </a:rPr>
              <a:t>Records).  Central Upper Peninsula and Northern Michigan University Archives, Northern </a:t>
            </a:r>
            <a:r>
              <a:rPr lang="en-US" sz="1400" dirty="0" smtClean="0">
                <a:solidFill>
                  <a:srgbClr val="333333"/>
                </a:solidFill>
              </a:rPr>
              <a:t>	Michigan </a:t>
            </a:r>
            <a:r>
              <a:rPr lang="en-US" sz="1400" dirty="0">
                <a:solidFill>
                  <a:srgbClr val="333333"/>
                </a:solidFill>
              </a:rPr>
              <a:t>University</a:t>
            </a:r>
            <a:r>
              <a:rPr lang="en-US" sz="1400" dirty="0" smtClean="0">
                <a:solidFill>
                  <a:srgbClr val="333333"/>
                </a:solidFill>
              </a:rPr>
              <a:t>.</a:t>
            </a:r>
          </a:p>
          <a:p>
            <a:pPr marL="0" indent="0">
              <a:buNone/>
            </a:pPr>
            <a:r>
              <a:rPr lang="en-US" sz="1400" dirty="0"/>
              <a:t>Henderson, Roberta M.  Papers.  Marquette, Michigan.</a:t>
            </a:r>
          </a:p>
          <a:p>
            <a:pPr marL="0" indent="0">
              <a:buNone/>
            </a:pPr>
            <a:endParaRPr lang="en-US" sz="1400" dirty="0" smtClean="0"/>
          </a:p>
          <a:p>
            <a:pPr marL="0" indent="0">
              <a:buNone/>
            </a:pPr>
            <a:r>
              <a:rPr lang="en-US" sz="1400" dirty="0" smtClean="0"/>
              <a:t/>
            </a:r>
            <a:br>
              <a:rPr lang="en-US" sz="1400" dirty="0" smtClean="0"/>
            </a:br>
            <a:r>
              <a:rPr lang="en-US" sz="1400" dirty="0" smtClean="0"/>
              <a:t/>
            </a:r>
            <a:br>
              <a:rPr lang="en-US" sz="1400" dirty="0" smtClean="0"/>
            </a:br>
            <a:r>
              <a:rPr lang="en-US" sz="1400" dirty="0" smtClean="0"/>
              <a:t>												</a:t>
            </a:r>
          </a:p>
          <a:p>
            <a:pPr marL="0" indent="0">
              <a:buNone/>
            </a:pPr>
            <a:endParaRPr lang="en-US" sz="1400" dirty="0"/>
          </a:p>
        </p:txBody>
      </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2" action="ppaction://hlinksldjump"/>
          </p:cNvPr>
          <p:cNvSpPr/>
          <p:nvPr/>
        </p:nvSpPr>
        <p:spPr>
          <a:xfrm>
            <a:off x="4829172" y="-12413"/>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0" y="105468"/>
            <a:ext cx="1511018" cy="6641701"/>
            <a:chOff x="0" y="108150"/>
            <a:chExt cx="1511018" cy="6641701"/>
          </a:xfrm>
        </p:grpSpPr>
        <p:sp>
          <p:nvSpPr>
            <p:cNvPr id="46" name="Rectangle 45">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9689910" y="6488668"/>
            <a:ext cx="2502091" cy="369332"/>
          </a:xfrm>
          <a:prstGeom prst="rect">
            <a:avLst/>
          </a:prstGeom>
          <a:noFill/>
        </p:spPr>
        <p:txBody>
          <a:bodyPr wrap="square" rtlCol="0">
            <a:spAutoFit/>
          </a:bodyPr>
          <a:lstStyle/>
          <a:p>
            <a:r>
              <a:rPr lang="en-US" dirty="0" smtClean="0"/>
              <a:t>Continue to next slide</a:t>
            </a:r>
            <a:endParaRPr lang="en-US" dirty="0"/>
          </a:p>
        </p:txBody>
      </p:sp>
      <p:sp>
        <p:nvSpPr>
          <p:cNvPr id="5" name="Rectangle 4"/>
          <p:cNvSpPr/>
          <p:nvPr/>
        </p:nvSpPr>
        <p:spPr>
          <a:xfrm>
            <a:off x="9689910" y="6488668"/>
            <a:ext cx="2502090" cy="369332"/>
          </a:xfrm>
          <a:prstGeom prst="rect">
            <a:avLst/>
          </a:prstGeom>
          <a:noFill/>
          <a:ln>
            <a:solidFill>
              <a:srgbClr val="095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247606"/>
      </p:ext>
    </p:extLst>
  </p:cSld>
  <p:clrMapOvr>
    <a:masterClrMapping/>
  </p:clrMapOvr>
  <mc:AlternateContent xmlns:mc="http://schemas.openxmlformats.org/markup-compatibility/2006">
    <mc:Choice xmlns:p14="http://schemas.microsoft.com/office/powerpoint/2010/main" Requires="p14">
      <p:transition spd="slow" p14:dur="2000" advTm="16457"/>
    </mc:Choice>
    <mc:Fallback>
      <p:transition spd="slow" advTm="1645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44" y="720436"/>
            <a:ext cx="8776855" cy="970252"/>
          </a:xfrm>
        </p:spPr>
        <p:txBody>
          <a:bodyPr/>
          <a:lstStyle/>
          <a:p>
            <a:pPr algn="ctr"/>
            <a:r>
              <a:rPr lang="en-US" dirty="0" smtClean="0">
                <a:solidFill>
                  <a:schemeClr val="bg1"/>
                </a:solidFill>
                <a:latin typeface="Bernard MT Condensed" panose="02050806060905020404" pitchFamily="18" charset="0"/>
              </a:rPr>
              <a:t>Sources</a:t>
            </a:r>
            <a:endParaRPr lang="en-US" dirty="0">
              <a:solidFill>
                <a:schemeClr val="bg1"/>
              </a:solidFill>
              <a:latin typeface="Bernard MT Condensed" panose="02050806060905020404" pitchFamily="18" charset="0"/>
            </a:endParaRPr>
          </a:p>
        </p:txBody>
      </p:sp>
      <p:sp>
        <p:nvSpPr>
          <p:cNvPr id="3" name="Content Placeholder 2"/>
          <p:cNvSpPr>
            <a:spLocks noGrp="1"/>
          </p:cNvSpPr>
          <p:nvPr>
            <p:ph idx="1"/>
          </p:nvPr>
        </p:nvSpPr>
        <p:spPr>
          <a:xfrm>
            <a:off x="2687781" y="1342061"/>
            <a:ext cx="8666018" cy="4976852"/>
          </a:xfrm>
        </p:spPr>
        <p:txBody>
          <a:bodyPr>
            <a:noAutofit/>
          </a:bodyPr>
          <a:lstStyle/>
          <a:p>
            <a:pPr marL="0" indent="0">
              <a:buNone/>
            </a:pPr>
            <a:r>
              <a:rPr lang="en-US" sz="1400" dirty="0"/>
              <a:t/>
            </a:r>
            <a:br>
              <a:rPr lang="en-US" sz="1400" dirty="0"/>
            </a:br>
            <a:r>
              <a:rPr lang="en-US" sz="1400" dirty="0"/>
              <a:t/>
            </a:r>
            <a:br>
              <a:rPr lang="en-US" sz="1400" dirty="0"/>
            </a:br>
            <a:endParaRPr lang="en-US" sz="1400" dirty="0"/>
          </a:p>
          <a:p>
            <a:pPr marL="0" indent="0">
              <a:buNone/>
            </a:pPr>
            <a:endParaRPr lang="en-US" sz="1400" dirty="0"/>
          </a:p>
        </p:txBody>
      </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2" action="ppaction://hlinksldjump"/>
          </p:cNvPr>
          <p:cNvSpPr/>
          <p:nvPr/>
        </p:nvSpPr>
        <p:spPr>
          <a:xfrm>
            <a:off x="4829172" y="-12413"/>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0" y="105468"/>
            <a:ext cx="1511018" cy="6641701"/>
            <a:chOff x="0" y="108150"/>
            <a:chExt cx="1511018" cy="6641701"/>
          </a:xfrm>
        </p:grpSpPr>
        <p:sp>
          <p:nvSpPr>
            <p:cNvPr id="46" name="Rectangle 45">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2298664" y="1417613"/>
            <a:ext cx="9444251" cy="3970318"/>
          </a:xfrm>
          <a:prstGeom prst="rect">
            <a:avLst/>
          </a:prstGeom>
        </p:spPr>
        <p:txBody>
          <a:bodyPr wrap="square">
            <a:spAutoFit/>
          </a:bodyPr>
          <a:lstStyle/>
          <a:p>
            <a:r>
              <a:rPr lang="en-US" sz="1400" dirty="0"/>
              <a:t>Library Instruction Workshop, 1986.  MSS-340, Box 1.  Stephen Peters Papers.  Central Upper Peninsula and Northern 	Michigan University Archives, Northern Michigan University</a:t>
            </a:r>
            <a:r>
              <a:rPr lang="en-US" sz="1400" dirty="0" smtClean="0"/>
              <a:t>.</a:t>
            </a:r>
          </a:p>
          <a:p>
            <a:endParaRPr lang="en-US" sz="1400" dirty="0"/>
          </a:p>
          <a:p>
            <a:r>
              <a:rPr lang="en-US" sz="1400" dirty="0" smtClean="0"/>
              <a:t>Lydia </a:t>
            </a:r>
            <a:r>
              <a:rPr lang="en-US" sz="1400" dirty="0"/>
              <a:t>M. Olson Library Subject and Correspondence File.  US14-91.  Central Upper Peninsula and Northern Michigan 	University Archives, Northern Michigan University. </a:t>
            </a:r>
          </a:p>
          <a:p>
            <a:r>
              <a:rPr lang="en-US" sz="1400" dirty="0"/>
              <a:t/>
            </a:r>
            <a:br>
              <a:rPr lang="en-US" sz="1400" dirty="0"/>
            </a:br>
            <a:r>
              <a:rPr lang="en-US" sz="1400" dirty="0" smtClean="0">
                <a:solidFill>
                  <a:srgbClr val="000000"/>
                </a:solidFill>
              </a:rPr>
              <a:t>Resolution </a:t>
            </a:r>
            <a:r>
              <a:rPr lang="en-US" sz="1400" dirty="0">
                <a:solidFill>
                  <a:srgbClr val="000000"/>
                </a:solidFill>
              </a:rPr>
              <a:t>of the Board of Control of Northern Michigan University. 1 April 1982, MSS-185, Box </a:t>
            </a:r>
            <a:r>
              <a:rPr lang="en-US" sz="1400" dirty="0" smtClean="0">
                <a:solidFill>
                  <a:srgbClr val="000000"/>
                </a:solidFill>
              </a:rPr>
              <a:t>1 </a:t>
            </a:r>
            <a:r>
              <a:rPr lang="en-US" sz="1400" dirty="0">
                <a:solidFill>
                  <a:srgbClr val="000000"/>
                </a:solidFill>
              </a:rPr>
              <a:t>Folder 3.Robert </a:t>
            </a:r>
            <a:r>
              <a:rPr lang="en-US" sz="1400" dirty="0" smtClean="0">
                <a:solidFill>
                  <a:srgbClr val="000000"/>
                </a:solidFill>
              </a:rPr>
              <a:t>B. 	Glenn </a:t>
            </a:r>
            <a:r>
              <a:rPr lang="en-US" sz="1400" dirty="0">
                <a:solidFill>
                  <a:srgbClr val="000000"/>
                </a:solidFill>
              </a:rPr>
              <a:t>Papers.  </a:t>
            </a:r>
            <a:r>
              <a:rPr lang="en-US" sz="1400" dirty="0">
                <a:solidFill>
                  <a:srgbClr val="333333"/>
                </a:solidFill>
              </a:rPr>
              <a:t>Central Upper Peninsula and Northern Michigan University Archives, Northern Michigan </a:t>
            </a:r>
            <a:r>
              <a:rPr lang="en-US" sz="1400" dirty="0" smtClean="0">
                <a:solidFill>
                  <a:srgbClr val="333333"/>
                </a:solidFill>
              </a:rPr>
              <a:t>	University.</a:t>
            </a:r>
          </a:p>
          <a:p>
            <a:r>
              <a:rPr lang="en-US" sz="1400" dirty="0"/>
              <a:t/>
            </a:r>
            <a:br>
              <a:rPr lang="en-US" sz="1400" dirty="0"/>
            </a:br>
            <a:r>
              <a:rPr lang="en-US" sz="1400" dirty="0">
                <a:solidFill>
                  <a:srgbClr val="000000"/>
                </a:solidFill>
              </a:rPr>
              <a:t>Newspapers:</a:t>
            </a:r>
            <a:endParaRPr lang="en-US" sz="1400" dirty="0"/>
          </a:p>
          <a:p>
            <a:r>
              <a:rPr lang="en-US" sz="1400" dirty="0"/>
              <a:t/>
            </a:r>
            <a:br>
              <a:rPr lang="en-US" sz="1400" dirty="0"/>
            </a:br>
            <a:r>
              <a:rPr lang="en-US" sz="1400" dirty="0">
                <a:solidFill>
                  <a:srgbClr val="000000"/>
                </a:solidFill>
              </a:rPr>
              <a:t>Carter, James L.  “NMU Librarian: She’s Been Lots of Places</a:t>
            </a:r>
            <a:r>
              <a:rPr lang="en-US" sz="1400" i="1" dirty="0">
                <a:solidFill>
                  <a:srgbClr val="000000"/>
                </a:solidFill>
              </a:rPr>
              <a:t>.”  The Mining Journal,</a:t>
            </a:r>
            <a:r>
              <a:rPr lang="en-US" sz="1400" dirty="0">
                <a:solidFill>
                  <a:srgbClr val="000000"/>
                </a:solidFill>
              </a:rPr>
              <a:t> October 4,</a:t>
            </a:r>
            <a:endParaRPr lang="en-US" sz="1400" dirty="0"/>
          </a:p>
          <a:p>
            <a:pPr indent="457200"/>
            <a:r>
              <a:rPr lang="en-US" sz="1400" dirty="0">
                <a:solidFill>
                  <a:srgbClr val="000000"/>
                </a:solidFill>
              </a:rPr>
              <a:t>1975, 9-B. </a:t>
            </a:r>
            <a:endParaRPr lang="en-US" sz="1400" dirty="0"/>
          </a:p>
          <a:p>
            <a:endParaRPr lang="en-US" sz="1400" dirty="0" smtClean="0"/>
          </a:p>
          <a:p>
            <a:r>
              <a:rPr lang="en-US" sz="1400" dirty="0" smtClean="0">
                <a:solidFill>
                  <a:srgbClr val="333333"/>
                </a:solidFill>
              </a:rPr>
              <a:t>The </a:t>
            </a:r>
            <a:r>
              <a:rPr lang="en-US" sz="1400" dirty="0">
                <a:solidFill>
                  <a:srgbClr val="333333"/>
                </a:solidFill>
              </a:rPr>
              <a:t>Campus Review/Northern News Review newspapers, 1972-1987.  MSS-394.  Central</a:t>
            </a:r>
            <a:endParaRPr lang="en-US" sz="1400" b="1" dirty="0"/>
          </a:p>
          <a:p>
            <a:r>
              <a:rPr lang="en-US" sz="1400" dirty="0" smtClean="0">
                <a:solidFill>
                  <a:srgbClr val="333333"/>
                </a:solidFill>
              </a:rPr>
              <a:t>	Upper </a:t>
            </a:r>
            <a:r>
              <a:rPr lang="en-US" sz="1400" dirty="0">
                <a:solidFill>
                  <a:srgbClr val="333333"/>
                </a:solidFill>
              </a:rPr>
              <a:t>Peninsula and Northern Michigan University Archives, Northern Michigan </a:t>
            </a:r>
            <a:endParaRPr lang="en-US" sz="1400" b="1" dirty="0"/>
          </a:p>
          <a:p>
            <a:pPr indent="457200"/>
            <a:r>
              <a:rPr lang="en-US" sz="1400" dirty="0" smtClean="0">
                <a:solidFill>
                  <a:srgbClr val="333333"/>
                </a:solidFill>
              </a:rPr>
              <a:t>	University</a:t>
            </a:r>
            <a:r>
              <a:rPr lang="en-US" sz="1400" dirty="0">
                <a:solidFill>
                  <a:srgbClr val="333333"/>
                </a:solidFill>
              </a:rPr>
              <a:t>.</a:t>
            </a:r>
            <a:r>
              <a:rPr lang="en-US" sz="1400" dirty="0">
                <a:solidFill>
                  <a:srgbClr val="000000"/>
                </a:solidFill>
              </a:rPr>
              <a:t> </a:t>
            </a:r>
            <a:endParaRPr lang="en-US" sz="1400" b="1" dirty="0">
              <a:effectLst/>
            </a:endParaRPr>
          </a:p>
        </p:txBody>
      </p:sp>
      <p:sp>
        <p:nvSpPr>
          <p:cNvPr id="7" name="TextBox 6">
            <a:hlinkClick r:id="rId11" action="ppaction://hlinksldjump"/>
          </p:cNvPr>
          <p:cNvSpPr txBox="1"/>
          <p:nvPr/>
        </p:nvSpPr>
        <p:spPr>
          <a:xfrm>
            <a:off x="9376012" y="6469039"/>
            <a:ext cx="2815988" cy="369332"/>
          </a:xfrm>
          <a:prstGeom prst="rect">
            <a:avLst/>
          </a:prstGeom>
          <a:noFill/>
        </p:spPr>
        <p:txBody>
          <a:bodyPr wrap="square" rtlCol="0">
            <a:spAutoFit/>
          </a:bodyPr>
          <a:lstStyle/>
          <a:p>
            <a:r>
              <a:rPr lang="en-US" dirty="0" smtClean="0"/>
              <a:t>Continue to next slide</a:t>
            </a:r>
            <a:endParaRPr lang="en-US" dirty="0"/>
          </a:p>
        </p:txBody>
      </p:sp>
      <p:sp>
        <p:nvSpPr>
          <p:cNvPr id="8" name="Rectangle 7"/>
          <p:cNvSpPr/>
          <p:nvPr/>
        </p:nvSpPr>
        <p:spPr>
          <a:xfrm>
            <a:off x="9376012" y="6469039"/>
            <a:ext cx="2815988" cy="388961"/>
          </a:xfrm>
          <a:prstGeom prst="rect">
            <a:avLst/>
          </a:prstGeom>
          <a:noFill/>
          <a:ln>
            <a:solidFill>
              <a:srgbClr val="095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520584"/>
      </p:ext>
    </p:extLst>
  </p:cSld>
  <p:clrMapOvr>
    <a:masterClrMapping/>
  </p:clrMapOvr>
  <mc:AlternateContent xmlns:mc="http://schemas.openxmlformats.org/markup-compatibility/2006">
    <mc:Choice xmlns:p14="http://schemas.microsoft.com/office/powerpoint/2010/main" Requires="p14">
      <p:transition spd="slow" p14:dur="2000" advTm="15814"/>
    </mc:Choice>
    <mc:Fallback>
      <p:transition spd="slow" advTm="1581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44" y="720436"/>
            <a:ext cx="8776855" cy="970252"/>
          </a:xfrm>
        </p:spPr>
        <p:txBody>
          <a:bodyPr/>
          <a:lstStyle/>
          <a:p>
            <a:pPr algn="ctr"/>
            <a:r>
              <a:rPr lang="en-US" dirty="0" smtClean="0">
                <a:solidFill>
                  <a:schemeClr val="bg1"/>
                </a:solidFill>
                <a:latin typeface="Bernard MT Condensed" panose="02050806060905020404" pitchFamily="18" charset="0"/>
              </a:rPr>
              <a:t>Sources</a:t>
            </a:r>
            <a:endParaRPr lang="en-US" dirty="0">
              <a:solidFill>
                <a:schemeClr val="bg1"/>
              </a:solidFill>
              <a:latin typeface="Bernard MT Condensed" panose="02050806060905020404" pitchFamily="18" charset="0"/>
            </a:endParaRPr>
          </a:p>
        </p:txBody>
      </p:sp>
      <p:sp>
        <p:nvSpPr>
          <p:cNvPr id="3" name="Content Placeholder 2"/>
          <p:cNvSpPr>
            <a:spLocks noGrp="1"/>
          </p:cNvSpPr>
          <p:nvPr>
            <p:ph idx="1"/>
          </p:nvPr>
        </p:nvSpPr>
        <p:spPr>
          <a:xfrm>
            <a:off x="2687781" y="1342061"/>
            <a:ext cx="8666018" cy="4976852"/>
          </a:xfrm>
        </p:spPr>
        <p:txBody>
          <a:bodyPr>
            <a:noAutofit/>
          </a:bodyPr>
          <a:lstStyle/>
          <a:p>
            <a:pPr marL="0" indent="0">
              <a:buNone/>
            </a:pPr>
            <a:r>
              <a:rPr lang="en-US" sz="1400" dirty="0"/>
              <a:t/>
            </a:r>
            <a:br>
              <a:rPr lang="en-US" sz="1400" dirty="0"/>
            </a:br>
            <a:r>
              <a:rPr lang="en-US" sz="1400" dirty="0"/>
              <a:t/>
            </a:r>
            <a:br>
              <a:rPr lang="en-US" sz="1400" dirty="0"/>
            </a:br>
            <a:endParaRPr lang="en-US" sz="1400" dirty="0"/>
          </a:p>
          <a:p>
            <a:pPr marL="0" indent="0">
              <a:buNone/>
            </a:pPr>
            <a:endParaRPr lang="en-US" sz="1400" dirty="0"/>
          </a:p>
        </p:txBody>
      </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2" action="ppaction://hlinksldjump"/>
          </p:cNvPr>
          <p:cNvSpPr/>
          <p:nvPr/>
        </p:nvSpPr>
        <p:spPr>
          <a:xfrm>
            <a:off x="4829172" y="-12413"/>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0" y="105468"/>
            <a:ext cx="1511018" cy="6641701"/>
            <a:chOff x="0" y="108150"/>
            <a:chExt cx="1511018" cy="6641701"/>
          </a:xfrm>
        </p:grpSpPr>
        <p:sp>
          <p:nvSpPr>
            <p:cNvPr id="46" name="Rectangle 45">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2298664" y="1632500"/>
            <a:ext cx="9444251" cy="3539430"/>
          </a:xfrm>
          <a:prstGeom prst="rect">
            <a:avLst/>
          </a:prstGeom>
        </p:spPr>
        <p:txBody>
          <a:bodyPr wrap="square">
            <a:spAutoFit/>
          </a:bodyPr>
          <a:lstStyle/>
          <a:p>
            <a:r>
              <a:rPr lang="en-US" sz="1400" dirty="0"/>
              <a:t>Interviews: </a:t>
            </a:r>
            <a:endParaRPr lang="en-US" sz="1400" b="1" dirty="0"/>
          </a:p>
          <a:p>
            <a:r>
              <a:rPr lang="en-US" sz="1400" dirty="0"/>
              <a:t/>
            </a:r>
            <a:br>
              <a:rPr lang="en-US" sz="1400" dirty="0"/>
            </a:br>
            <a:r>
              <a:rPr lang="en-US" sz="1400" dirty="0" err="1"/>
              <a:t>Appleberry</a:t>
            </a:r>
            <a:r>
              <a:rPr lang="en-US" sz="1400" dirty="0"/>
              <a:t>, James.  “Interview with James </a:t>
            </a:r>
            <a:r>
              <a:rPr lang="en-US" sz="1400" dirty="0" err="1"/>
              <a:t>Appleberry</a:t>
            </a:r>
            <a:r>
              <a:rPr lang="en-US" sz="1400" dirty="0"/>
              <a:t>, Former President of Northern </a:t>
            </a:r>
            <a:r>
              <a:rPr lang="en-US" sz="1400" dirty="0" smtClean="0"/>
              <a:t>Michigan University</a:t>
            </a:r>
            <a:r>
              <a:rPr lang="en-US" sz="1400" dirty="0"/>
              <a:t>.”  Interviewed by </a:t>
            </a:r>
            <a:r>
              <a:rPr lang="en-US" sz="1400" dirty="0" smtClean="0"/>
              <a:t>	Russell </a:t>
            </a:r>
            <a:r>
              <a:rPr lang="en-US" sz="1400" dirty="0" err="1"/>
              <a:t>Magnaghi</a:t>
            </a:r>
            <a:r>
              <a:rPr lang="en-US" sz="1400" dirty="0"/>
              <a:t>.  </a:t>
            </a:r>
            <a:r>
              <a:rPr lang="en-US" sz="1400" i="1" dirty="0"/>
              <a:t>Center for Upper Peninsula Studies</a:t>
            </a:r>
            <a:r>
              <a:rPr lang="en-US" sz="1400" dirty="0"/>
              <a:t>, </a:t>
            </a:r>
            <a:r>
              <a:rPr lang="en-US" sz="1400" dirty="0" smtClean="0"/>
              <a:t>4 May </a:t>
            </a:r>
            <a:r>
              <a:rPr lang="en-US" sz="1400" dirty="0"/>
              <a:t>1995</a:t>
            </a:r>
            <a:r>
              <a:rPr lang="en-US" sz="1400" dirty="0" smtClean="0"/>
              <a:t>.</a:t>
            </a:r>
          </a:p>
          <a:p>
            <a:endParaRPr lang="en-US" sz="1400" dirty="0" smtClean="0"/>
          </a:p>
          <a:p>
            <a:r>
              <a:rPr lang="en-US" sz="1400" dirty="0" smtClean="0"/>
              <a:t>Henderson, Roberta M.  Interviewed by Austin Bannister.  Marquette, Michigan, 6 October 2017. </a:t>
            </a:r>
            <a:endParaRPr lang="en-US" sz="1400" dirty="0"/>
          </a:p>
          <a:p>
            <a:r>
              <a:rPr lang="en-US" sz="1400" dirty="0"/>
              <a:t/>
            </a:r>
            <a:br>
              <a:rPr lang="en-US" sz="1400" dirty="0"/>
            </a:br>
            <a:r>
              <a:rPr lang="en-US" sz="1400" dirty="0"/>
              <a:t>Photographs</a:t>
            </a:r>
            <a:r>
              <a:rPr lang="en-US" sz="1400" dirty="0" smtClean="0"/>
              <a:t>:</a:t>
            </a:r>
          </a:p>
          <a:p>
            <a:endParaRPr lang="en-US" sz="1400" dirty="0"/>
          </a:p>
          <a:p>
            <a:r>
              <a:rPr lang="en-US" sz="1400" dirty="0"/>
              <a:t>Henderson, Roberta M.  </a:t>
            </a:r>
            <a:r>
              <a:rPr lang="en-US" sz="1400" i="1" dirty="0"/>
              <a:t>Distinguished Faculty Awards</a:t>
            </a:r>
            <a:r>
              <a:rPr lang="en-US" sz="1400" dirty="0"/>
              <a:t>.  April, 1988.  Drawer Ten, Faculty and Staff--Awards- Distinguished 	Faculty; no date.  Central Upper Peninsula and Northern Michigan University Archives, Northern Michigan 	University</a:t>
            </a:r>
            <a:r>
              <a:rPr lang="en-US" sz="1400" dirty="0" smtClean="0"/>
              <a:t>.</a:t>
            </a:r>
          </a:p>
          <a:p>
            <a:endParaRPr lang="en-US" sz="1400" dirty="0"/>
          </a:p>
          <a:p>
            <a:r>
              <a:rPr lang="en-US" sz="1400" dirty="0" smtClean="0"/>
              <a:t>Henderson</a:t>
            </a:r>
            <a:r>
              <a:rPr lang="en-US" sz="1400" dirty="0"/>
              <a:t>, Roberta M. Drawer Ten, Faculty and Staff--Olson </a:t>
            </a:r>
            <a:r>
              <a:rPr lang="en-US" sz="1400" dirty="0" smtClean="0"/>
              <a:t>Library.</a:t>
            </a:r>
          </a:p>
          <a:p>
            <a:endParaRPr lang="en-US" sz="1400" dirty="0" smtClean="0"/>
          </a:p>
          <a:p>
            <a:r>
              <a:rPr lang="en-US" sz="1400" dirty="0" smtClean="0"/>
              <a:t>Roberta Henderson Alumni Association.  Caroline Meyers, e-mail message to Austin Bannister, October 2, 2017.</a:t>
            </a:r>
            <a:endParaRPr lang="en-US" sz="1400" b="1" dirty="0">
              <a:effectLst/>
            </a:endParaRPr>
          </a:p>
        </p:txBody>
      </p:sp>
    </p:spTree>
    <p:extLst>
      <p:ext uri="{BB962C8B-B14F-4D97-AF65-F5344CB8AC3E}">
        <p14:creationId xmlns:p14="http://schemas.microsoft.com/office/powerpoint/2010/main" val="2982496021"/>
      </p:ext>
    </p:extLst>
  </p:cSld>
  <p:clrMapOvr>
    <a:masterClrMapping/>
  </p:clrMapOvr>
  <mc:AlternateContent xmlns:mc="http://schemas.openxmlformats.org/markup-compatibility/2006">
    <mc:Choice xmlns:p14="http://schemas.microsoft.com/office/powerpoint/2010/main" Requires="p14">
      <p:transition spd="slow" p14:dur="2000" advTm="16637"/>
    </mc:Choice>
    <mc:Fallback>
      <p:transition spd="slow" advTm="1663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4" y="816732"/>
            <a:ext cx="9566564" cy="748281"/>
          </a:xfrm>
        </p:spPr>
        <p:txBody>
          <a:bodyPr>
            <a:normAutofit/>
          </a:bodyPr>
          <a:lstStyle/>
          <a:p>
            <a:r>
              <a:rPr lang="en-US" dirty="0">
                <a:solidFill>
                  <a:schemeClr val="bg1"/>
                </a:solidFill>
                <a:latin typeface="Bernard MT Condensed" panose="02050806060905020404" pitchFamily="18" charset="0"/>
              </a:rPr>
              <a:t>Biographical Information &amp; Background</a:t>
            </a:r>
          </a:p>
        </p:txBody>
      </p:sp>
      <p:sp>
        <p:nvSpPr>
          <p:cNvPr id="100" name="Rectangle 99"/>
          <p:cNvSpPr/>
          <p:nvPr/>
        </p:nvSpPr>
        <p:spPr>
          <a:xfrm>
            <a:off x="3952625" y="0"/>
            <a:ext cx="4286750" cy="584775"/>
          </a:xfrm>
          <a:prstGeom prst="rect">
            <a:avLst/>
          </a:prstGeom>
        </p:spPr>
        <p:txBody>
          <a:bodyPr wrap="none">
            <a:spAutoFit/>
          </a:bodyPr>
          <a:lstStyle/>
          <a:p>
            <a:pPr algn="ctr"/>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101" name="Rectangle 100">
            <a:hlinkClick r:id="rId2" action="ppaction://hlinksldjump"/>
          </p:cNvPr>
          <p:cNvSpPr/>
          <p:nvPr/>
        </p:nvSpPr>
        <p:spPr>
          <a:xfrm>
            <a:off x="3959801" y="-6555"/>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0" y="108150"/>
            <a:ext cx="1512857" cy="6641701"/>
            <a:chOff x="0" y="108150"/>
            <a:chExt cx="1512857" cy="6641701"/>
          </a:xfrm>
        </p:grpSpPr>
        <p:sp>
          <p:nvSpPr>
            <p:cNvPr id="104" name="TextBox 103"/>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105" name="TextBox 104"/>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106" name="TextBox 105"/>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107" name="TextBox 106"/>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108" name="TextBox 107"/>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109" name="TextBox 108"/>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110" name="TextBox 109"/>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111" name="TextBox 110">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112" name="Group 111"/>
          <p:cNvGrpSpPr/>
          <p:nvPr/>
        </p:nvGrpSpPr>
        <p:grpSpPr>
          <a:xfrm>
            <a:off x="14717" y="108150"/>
            <a:ext cx="1511018" cy="6641701"/>
            <a:chOff x="0" y="108150"/>
            <a:chExt cx="1511018" cy="6641701"/>
          </a:xfrm>
        </p:grpSpPr>
        <p:sp>
          <p:nvSpPr>
            <p:cNvPr id="113" name="Rectangle 112">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TextBox 121"/>
          <p:cNvSpPr txBox="1"/>
          <p:nvPr/>
        </p:nvSpPr>
        <p:spPr>
          <a:xfrm>
            <a:off x="1648691" y="1747079"/>
            <a:ext cx="6435766" cy="3539430"/>
          </a:xfrm>
          <a:prstGeom prst="rect">
            <a:avLst/>
          </a:prstGeom>
          <a:noFill/>
        </p:spPr>
        <p:txBody>
          <a:bodyPr wrap="square" rtlCol="0">
            <a:spAutoFit/>
          </a:bodyPr>
          <a:lstStyle/>
          <a:p>
            <a:r>
              <a:rPr lang="en-US" sz="1400" dirty="0" smtClean="0"/>
              <a:t>	Roberta </a:t>
            </a:r>
            <a:r>
              <a:rPr lang="en-US" sz="1400" dirty="0"/>
              <a:t>(Bobbie) Henderson was born in the small paper mill town of Mosinee, Wisconsin.  At a young age, Roberta was active with the Camp Fire camp and outdoor program and found solace in nature.  One of her earliest jobs was at an insurance company in Wausau, Wisconsin.  </a:t>
            </a:r>
          </a:p>
          <a:p>
            <a:r>
              <a:rPr lang="en-US" sz="1400" dirty="0" smtClean="0"/>
              <a:t>	After </a:t>
            </a:r>
            <a:r>
              <a:rPr lang="en-US" sz="1400" dirty="0"/>
              <a:t>high school, Roberta embarked on a successful collegiate career.  In 1951, she completed a bachelor’s degree in English in Biology at the University of Wisconsin-Stevens Point.  In 1958, Roberta earned a master’s degree in Library Science from the University of Wisconsin-Madison.  In 1968, Roberta was awarded a fellowship in school library administration at Columbia University Teacher’s College, New York, where she specialized in African Studies.  In 1976, she received a master’s degree in English while at Northern Michigan University</a:t>
            </a:r>
            <a:r>
              <a:rPr lang="en-US" sz="1400" dirty="0" smtClean="0"/>
              <a:t>.</a:t>
            </a:r>
            <a:r>
              <a:rPr lang="en-US" sz="1400" dirty="0"/>
              <a:t> </a:t>
            </a:r>
            <a:endParaRPr lang="en-US" sz="1400" dirty="0" smtClean="0"/>
          </a:p>
          <a:p>
            <a:r>
              <a:rPr lang="en-US" sz="1400" dirty="0"/>
              <a:t>	</a:t>
            </a:r>
            <a:r>
              <a:rPr lang="en-US" sz="1400" dirty="0" smtClean="0"/>
              <a:t>Like </a:t>
            </a:r>
            <a:r>
              <a:rPr lang="en-US" sz="1400" dirty="0"/>
              <a:t>many young people then and now, Roberta dreamed of travel and adventures overseas.  Soon after college, she launched a career in the field of education that opened up opportunities on four different continents.  In 1951, Roberta began her career as a teacher and librarian </a:t>
            </a:r>
            <a:r>
              <a:rPr lang="en-US" sz="1400" dirty="0" smtClean="0"/>
              <a:t>at</a:t>
            </a:r>
            <a:r>
              <a:rPr lang="en-US" sz="1400" dirty="0"/>
              <a:t> Pulaski High School in Pulaski</a:t>
            </a:r>
            <a:r>
              <a:rPr lang="en-US" sz="1400" dirty="0" smtClean="0"/>
              <a:t>,</a:t>
            </a:r>
            <a:r>
              <a:rPr lang="en-US" sz="1400" dirty="0"/>
              <a:t/>
            </a:r>
            <a:br>
              <a:rPr lang="en-US" sz="1400" dirty="0"/>
            </a:br>
            <a:endParaRPr lang="en-US" sz="1400" dirty="0"/>
          </a:p>
        </p:txBody>
      </p:sp>
      <p:sp>
        <p:nvSpPr>
          <p:cNvPr id="123" name="TextBox 122"/>
          <p:cNvSpPr txBox="1"/>
          <p:nvPr/>
        </p:nvSpPr>
        <p:spPr>
          <a:xfrm>
            <a:off x="1648691" y="4957453"/>
            <a:ext cx="10231667" cy="1600438"/>
          </a:xfrm>
          <a:prstGeom prst="rect">
            <a:avLst/>
          </a:prstGeom>
          <a:noFill/>
        </p:spPr>
        <p:txBody>
          <a:bodyPr wrap="square" rtlCol="0">
            <a:spAutoFit/>
          </a:bodyPr>
          <a:lstStyle/>
          <a:p>
            <a:r>
              <a:rPr lang="en-US" sz="1400" dirty="0" smtClean="0"/>
              <a:t>Wisconsin.  A </a:t>
            </a:r>
            <a:r>
              <a:rPr lang="en-US" sz="1400" dirty="0"/>
              <a:t>year later, she became a teacher and librarian at Platteville High school in Platteville, leaving this position in 1954.  That same year, Roberta landed her first position abroad for the United States Defense Department Overseas Schools as a librarian at Wiesbaden Dependents’ School in Wiesbaden, West Germany.  In 1954, she learned of this position from a Department of Defense informational flyer, and was hired because of her library experience.  In 1955, Roberta returned home to be closer to her mother and worked as a librarian at Ashland High School in Ashland, Wisconsin.  The following year, Roberta again found herself overseas in the Philippines as a teacher and librarian at the Clark </a:t>
            </a:r>
            <a:r>
              <a:rPr lang="en-US" sz="1400" dirty="0" err="1"/>
              <a:t>Airforce</a:t>
            </a:r>
            <a:r>
              <a:rPr lang="en-US" sz="1400" dirty="0"/>
              <a:t> Base, </a:t>
            </a:r>
            <a:r>
              <a:rPr lang="en-US" sz="1400" dirty="0" err="1"/>
              <a:t>Wurtsmith</a:t>
            </a:r>
            <a:r>
              <a:rPr lang="en-US" sz="1400" dirty="0"/>
              <a:t> Memorial School.  In 1958, she returned to the United States and accepted a position as a librarian at Prescott Jr. High School in Prescott, Arizona.</a:t>
            </a:r>
          </a:p>
        </p:txBody>
      </p:sp>
      <p:pic>
        <p:nvPicPr>
          <p:cNvPr id="128" name="Content Placeholder 127"/>
          <p:cNvPicPr>
            <a:picLocks noGrp="1" noChangeAspect="1"/>
          </p:cNvPicPr>
          <p:nvPr>
            <p:ph idx="1"/>
          </p:nvPr>
        </p:nvPicPr>
        <p:blipFill>
          <a:blip r:embed="rId11" cstate="print">
            <a:extLst>
              <a:ext uri="{28A0092B-C50C-407E-A947-70E740481C1C}">
                <a14:useLocalDpi xmlns:a14="http://schemas.microsoft.com/office/drawing/2010/main" val="0"/>
              </a:ext>
            </a:extLst>
          </a:blip>
          <a:stretch>
            <a:fillRect/>
          </a:stretch>
        </p:blipFill>
        <p:spPr>
          <a:xfrm>
            <a:off x="8447314" y="1782026"/>
            <a:ext cx="2767941" cy="3113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9753600" y="6507214"/>
            <a:ext cx="2438400" cy="338554"/>
          </a:xfrm>
          <a:prstGeom prst="rect">
            <a:avLst/>
          </a:prstGeom>
          <a:noFill/>
        </p:spPr>
        <p:txBody>
          <a:bodyPr wrap="square" rtlCol="0">
            <a:spAutoFit/>
          </a:bodyPr>
          <a:lstStyle/>
          <a:p>
            <a:r>
              <a:rPr lang="en-US" sz="1600" dirty="0" smtClean="0"/>
              <a:t>Continue to next slide</a:t>
            </a:r>
            <a:endParaRPr lang="en-US" sz="1600" dirty="0"/>
          </a:p>
        </p:txBody>
      </p:sp>
      <p:sp>
        <p:nvSpPr>
          <p:cNvPr id="4" name="Rectangle 3">
            <a:hlinkClick r:id="rId12" action="ppaction://hlinksldjump"/>
          </p:cNvPr>
          <p:cNvSpPr/>
          <p:nvPr/>
        </p:nvSpPr>
        <p:spPr>
          <a:xfrm>
            <a:off x="9738882" y="6507215"/>
            <a:ext cx="2453117" cy="350786"/>
          </a:xfrm>
          <a:prstGeom prst="rect">
            <a:avLst/>
          </a:prstGeom>
          <a:noFill/>
          <a:ln>
            <a:solidFill>
              <a:srgbClr val="095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026944"/>
      </p:ext>
    </p:extLst>
  </p:cSld>
  <p:clrMapOvr>
    <a:masterClrMapping/>
  </p:clrMapOvr>
  <mc:AlternateContent xmlns:mc="http://schemas.openxmlformats.org/markup-compatibility/2006">
    <mc:Choice xmlns:p14="http://schemas.microsoft.com/office/powerpoint/2010/main" Requires="p14">
      <p:transition spd="slow" p14:dur="2000" advTm="76013"/>
    </mc:Choice>
    <mc:Fallback>
      <p:transition spd="slow" advTm="7601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7" y="831058"/>
            <a:ext cx="9566564" cy="748281"/>
          </a:xfrm>
        </p:spPr>
        <p:txBody>
          <a:bodyPr>
            <a:normAutofit/>
          </a:bodyPr>
          <a:lstStyle/>
          <a:p>
            <a:r>
              <a:rPr lang="en-US" dirty="0">
                <a:solidFill>
                  <a:schemeClr val="bg1"/>
                </a:solidFill>
                <a:latin typeface="Bernard MT Condensed" panose="02050806060905020404" pitchFamily="18" charset="0"/>
              </a:rPr>
              <a:t>Biographical Information &amp; Background</a:t>
            </a:r>
          </a:p>
        </p:txBody>
      </p:sp>
      <p:pic>
        <p:nvPicPr>
          <p:cNvPr id="121" name="Content Placeholder 12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8489" y="1645460"/>
            <a:ext cx="3505071" cy="2926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0" name="Rectangle 99"/>
          <p:cNvSpPr/>
          <p:nvPr/>
        </p:nvSpPr>
        <p:spPr>
          <a:xfrm>
            <a:off x="3952625" y="0"/>
            <a:ext cx="4286750" cy="584775"/>
          </a:xfrm>
          <a:prstGeom prst="rect">
            <a:avLst/>
          </a:prstGeom>
        </p:spPr>
        <p:txBody>
          <a:bodyPr wrap="none">
            <a:spAutoFit/>
          </a:bodyPr>
          <a:lstStyle/>
          <a:p>
            <a:pPr algn="ctr"/>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101" name="Rectangle 100">
            <a:hlinkClick r:id="rId3" action="ppaction://hlinksldjump"/>
          </p:cNvPr>
          <p:cNvSpPr/>
          <p:nvPr/>
        </p:nvSpPr>
        <p:spPr>
          <a:xfrm>
            <a:off x="3964526" y="1441"/>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0" y="108150"/>
            <a:ext cx="1512857" cy="6641701"/>
            <a:chOff x="0" y="108150"/>
            <a:chExt cx="1512857" cy="6641701"/>
          </a:xfrm>
        </p:grpSpPr>
        <p:sp>
          <p:nvSpPr>
            <p:cNvPr id="104" name="TextBox 103"/>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105" name="TextBox 104"/>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106" name="TextBox 105"/>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107" name="TextBox 106"/>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108" name="TextBox 107"/>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109" name="TextBox 108"/>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110" name="TextBox 109"/>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111" name="TextBox 110">
              <a:hlinkClick r:id="rId4"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112" name="Group 111"/>
          <p:cNvGrpSpPr/>
          <p:nvPr/>
        </p:nvGrpSpPr>
        <p:grpSpPr>
          <a:xfrm>
            <a:off x="14717" y="108150"/>
            <a:ext cx="1511018" cy="6641701"/>
            <a:chOff x="0" y="108150"/>
            <a:chExt cx="1511018" cy="6641701"/>
          </a:xfrm>
        </p:grpSpPr>
        <p:sp>
          <p:nvSpPr>
            <p:cNvPr id="113" name="Rectangle 112">
              <a:hlinkClick r:id="rId4"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hlinkClick r:id="rId5"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hlinkClick r:id="rId6"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hlinkClick r:id="rId7"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hlinkClick r:id="rId8"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hlinkClick r:id="rId9"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hlinkClick r:id="rId10"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hlinkClick r:id="rId11"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TextBox 121"/>
          <p:cNvSpPr txBox="1"/>
          <p:nvPr/>
        </p:nvSpPr>
        <p:spPr>
          <a:xfrm>
            <a:off x="1648691" y="1747079"/>
            <a:ext cx="6435766" cy="3323987"/>
          </a:xfrm>
          <a:prstGeom prst="rect">
            <a:avLst/>
          </a:prstGeom>
          <a:noFill/>
        </p:spPr>
        <p:txBody>
          <a:bodyPr wrap="square" rtlCol="0">
            <a:spAutoFit/>
          </a:bodyPr>
          <a:lstStyle/>
          <a:p>
            <a:r>
              <a:rPr lang="en-US" sz="1400" dirty="0" smtClean="0"/>
              <a:t>	Settled </a:t>
            </a:r>
            <a:r>
              <a:rPr lang="en-US" sz="1400" dirty="0"/>
              <a:t>life in Arizona could not quell the international travel bug.  In 1959, Roberta returned to West Germany as a Librarian at the Frankfurt American High School in Frankfurt.  She worked at the school until 1963, when she accepted a position as a teacher and librarian at the Zama American High School in Camp Zama, Japan.  In Japan, Roberta taught U.S. servicemen and dependents.  After her position at Camp Zama, the Hitachi Company hired Roberta to direct an English language program for the Company’s physicists.  Roberta remained in Japan until 1966</a:t>
            </a:r>
            <a:r>
              <a:rPr lang="en-US" sz="1400" dirty="0" smtClean="0"/>
              <a:t>.</a:t>
            </a:r>
            <a:r>
              <a:rPr lang="en-US" sz="1400" dirty="0"/>
              <a:t> </a:t>
            </a:r>
            <a:endParaRPr lang="en-US" sz="1400" dirty="0" smtClean="0"/>
          </a:p>
          <a:p>
            <a:r>
              <a:rPr lang="en-US" sz="1400" dirty="0"/>
              <a:t>	</a:t>
            </a:r>
            <a:r>
              <a:rPr lang="en-US" sz="1400" dirty="0" smtClean="0"/>
              <a:t>After </a:t>
            </a:r>
            <a:r>
              <a:rPr lang="en-US" sz="1400" dirty="0"/>
              <a:t>teaching in Japan, Roberta moved to Ankara, Turkey, to pursue a job as a secondary school librarian with the Defense Department school system.  She spent two years in Turkey, traveling throughout Asia and Africa on the weekends.  In 1968, Roberta began her final position overseas as a tutor at the all </a:t>
            </a:r>
            <a:r>
              <a:rPr lang="en-US" sz="1400" dirty="0" err="1"/>
              <a:t>Nzoki</a:t>
            </a:r>
            <a:r>
              <a:rPr lang="en-US" sz="1400" dirty="0"/>
              <a:t> Teacher Training College in </a:t>
            </a:r>
            <a:r>
              <a:rPr lang="en-US" sz="1400" dirty="0" err="1"/>
              <a:t>Nabusanke</a:t>
            </a:r>
            <a:r>
              <a:rPr lang="en-US" sz="1400" dirty="0"/>
              <a:t>, Uganda.  She left this position and returned to the United States in 1970.    </a:t>
            </a:r>
          </a:p>
          <a:p>
            <a:r>
              <a:rPr lang="en-US" sz="1400" dirty="0"/>
              <a:t/>
            </a:r>
            <a:br>
              <a:rPr lang="en-US" sz="1400" dirty="0"/>
            </a:br>
            <a:endParaRPr lang="en-US" sz="1400" dirty="0"/>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36493" y="4739738"/>
            <a:ext cx="6994531" cy="1937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58313052"/>
      </p:ext>
    </p:extLst>
  </p:cSld>
  <p:clrMapOvr>
    <a:masterClrMapping/>
  </p:clrMapOvr>
  <mc:AlternateContent xmlns:mc="http://schemas.openxmlformats.org/markup-compatibility/2006">
    <mc:Choice xmlns:p14="http://schemas.microsoft.com/office/powerpoint/2010/main" Requires="p14">
      <p:transition spd="slow" p14:dur="2000" advTm="61093"/>
    </mc:Choice>
    <mc:Fallback>
      <p:transition spd="slow" advTm="6109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534" y="912822"/>
            <a:ext cx="9095510" cy="777866"/>
          </a:xfrm>
        </p:spPr>
        <p:txBody>
          <a:bodyPr/>
          <a:lstStyle/>
          <a:p>
            <a:r>
              <a:rPr lang="en-US" dirty="0">
                <a:solidFill>
                  <a:schemeClr val="bg1"/>
                </a:solidFill>
                <a:latin typeface="Bernard MT Condensed" panose="02050806060905020404" pitchFamily="18" charset="0"/>
              </a:rPr>
              <a:t>Early Years at Northern, 1971-1982</a:t>
            </a:r>
          </a:p>
        </p:txBody>
      </p:sp>
      <p:sp>
        <p:nvSpPr>
          <p:cNvPr id="3" name="Content Placeholder 2"/>
          <p:cNvSpPr>
            <a:spLocks noGrp="1"/>
          </p:cNvSpPr>
          <p:nvPr>
            <p:ph idx="1"/>
          </p:nvPr>
        </p:nvSpPr>
        <p:spPr>
          <a:xfrm>
            <a:off x="2258290" y="1825625"/>
            <a:ext cx="9095509" cy="4351338"/>
          </a:xfrm>
        </p:spPr>
        <p:txBody>
          <a:bodyPr>
            <a:normAutofit/>
          </a:bodyPr>
          <a:lstStyle/>
          <a:p>
            <a:pPr marL="0" indent="0">
              <a:buNone/>
            </a:pPr>
            <a:r>
              <a:rPr lang="en-US" sz="1400" dirty="0" smtClean="0"/>
              <a:t>	Roberta’s </a:t>
            </a:r>
            <a:r>
              <a:rPr lang="en-US" sz="1400" dirty="0"/>
              <a:t>formative experience abroad was the foundation for her professional success at Northern Michigan University (NMU).  In January 1971, NMU hired Roberta as a reference librarian.  She also taught select Library Science courses.  In typical Upper Peninsula fashion, a snow day welcomed Roberta as she arrived in Marquette.  The library was constantly expanding in order to accommodate the needs of the students and the surrounding community.  </a:t>
            </a:r>
            <a:r>
              <a:rPr lang="en-US" sz="1400" dirty="0" err="1"/>
              <a:t>Helvi</a:t>
            </a:r>
            <a:r>
              <a:rPr lang="en-US" sz="1400" dirty="0"/>
              <a:t> </a:t>
            </a:r>
            <a:r>
              <a:rPr lang="en-US" sz="1400" dirty="0" err="1"/>
              <a:t>Walkonen</a:t>
            </a:r>
            <a:r>
              <a:rPr lang="en-US" sz="1400" dirty="0"/>
              <a:t> directed the Lydia Olson Library and John X. </a:t>
            </a:r>
            <a:r>
              <a:rPr lang="en-US" sz="1400" dirty="0" err="1"/>
              <a:t>Jamrich</a:t>
            </a:r>
            <a:r>
              <a:rPr lang="en-US" sz="1400" dirty="0"/>
              <a:t> was president. In 1966, the Library had moved from its cramped building adjacent to the Peter White Hall of Science into the new Edgar L. Harden Learning Resources Center.  Soon after, the librarians began teaching courses for the new Library Sciences minor.  Roberta was instrumental in library orientation and worked closely with Freshman English classes.  She also helped develop LS 101, the introductory course in library science and Olson Library resources.  In this course, Roberta emphasized instruction in critical thinking skills.  Initially, Roberta felt lonely; to overcome this, she took courses at NMU to continue her education and to familiarize herself with the academic community.  These classes ultimately led to a Master’s degree in English in 1976.   </a:t>
            </a:r>
            <a:endParaRPr lang="en-US" sz="1400" dirty="0" smtClean="0"/>
          </a:p>
          <a:p>
            <a:pPr marL="0" indent="0">
              <a:buNone/>
            </a:pPr>
            <a:r>
              <a:rPr lang="en-US" sz="1400" dirty="0"/>
              <a:t>	 By 1980, Roberta Henderson’s professional work ethic was reflected in an ASNMU opinion poll report on the Library and Learning Resources Center.  The report found that sixty-eight percent of students believed that the Library staff was doing a good job.  Only two percent felt the staff was not doing its job.  As a result, the ASNMU recommended that “the library staff should be commended for doing a good job.  The students have indicated their pleasure with the staff’s great performance, both in assisting students and in maintaining the collection.”</a:t>
            </a:r>
          </a:p>
          <a:p>
            <a:pPr marL="0" indent="0">
              <a:buNone/>
            </a:pPr>
            <a:r>
              <a:rPr lang="en-US" sz="1400" dirty="0"/>
              <a:t/>
            </a:r>
            <a:br>
              <a:rPr lang="en-US" sz="1400" dirty="0"/>
            </a:br>
            <a:endParaRPr lang="en-US" sz="1400" dirty="0"/>
          </a:p>
        </p:txBody>
      </p:sp>
      <p:sp>
        <p:nvSpPr>
          <p:cNvPr id="33" name="Rectangle 32"/>
          <p:cNvSpPr/>
          <p:nvPr/>
        </p:nvSpPr>
        <p:spPr>
          <a:xfrm>
            <a:off x="454389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2" action="ppaction://hlinksldjump"/>
          </p:cNvPr>
          <p:cNvSpPr/>
          <p:nvPr/>
        </p:nvSpPr>
        <p:spPr>
          <a:xfrm>
            <a:off x="4528201" y="1441"/>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0" y="108150"/>
            <a:ext cx="1511018" cy="6641701"/>
            <a:chOff x="0" y="108150"/>
            <a:chExt cx="1511018" cy="6641701"/>
          </a:xfrm>
        </p:grpSpPr>
        <p:sp>
          <p:nvSpPr>
            <p:cNvPr id="46" name="Rectangle 45">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7033605"/>
      </p:ext>
    </p:extLst>
  </p:cSld>
  <p:clrMapOvr>
    <a:masterClrMapping/>
  </p:clrMapOvr>
  <mc:AlternateContent xmlns:mc="http://schemas.openxmlformats.org/markup-compatibility/2006">
    <mc:Choice xmlns:p14="http://schemas.microsoft.com/office/powerpoint/2010/main" Requires="p14">
      <p:transition spd="slow" p14:dur="2000" advTm="63165"/>
    </mc:Choice>
    <mc:Fallback>
      <p:transition spd="slow" advTm="6316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820" y="924547"/>
            <a:ext cx="8666018" cy="249815"/>
          </a:xfrm>
        </p:spPr>
        <p:txBody>
          <a:bodyPr>
            <a:noAutofit/>
          </a:bodyPr>
          <a:lstStyle/>
          <a:p>
            <a:r>
              <a:rPr lang="en-US" sz="3600" dirty="0" smtClean="0">
                <a:solidFill>
                  <a:schemeClr val="bg1"/>
                </a:solidFill>
                <a:latin typeface="Bernard MT Condensed" panose="02050806060905020404" pitchFamily="18" charset="0"/>
              </a:rPr>
              <a:t>Overcoming Challenge &amp; Change, 1982-1993</a:t>
            </a:r>
            <a:endParaRPr lang="en-US" sz="3600" dirty="0">
              <a:solidFill>
                <a:schemeClr val="bg1"/>
              </a:solidFill>
              <a:latin typeface="Bernard MT Condensed" panose="02050806060905020404" pitchFamily="18" charset="0"/>
            </a:endParaRPr>
          </a:p>
        </p:txBody>
      </p:sp>
      <p:sp>
        <p:nvSpPr>
          <p:cNvPr id="3" name="Content Placeholder 2"/>
          <p:cNvSpPr>
            <a:spLocks noGrp="1"/>
          </p:cNvSpPr>
          <p:nvPr>
            <p:ph idx="1"/>
          </p:nvPr>
        </p:nvSpPr>
        <p:spPr>
          <a:xfrm>
            <a:off x="1640114" y="1712346"/>
            <a:ext cx="7090229" cy="3425711"/>
          </a:xfrm>
        </p:spPr>
        <p:txBody>
          <a:bodyPr>
            <a:noAutofit/>
          </a:bodyPr>
          <a:lstStyle/>
          <a:p>
            <a:pPr marL="0" indent="0">
              <a:lnSpc>
                <a:spcPct val="100000"/>
              </a:lnSpc>
              <a:buNone/>
            </a:pPr>
            <a:r>
              <a:rPr lang="en-US" sz="1400" dirty="0" smtClean="0"/>
              <a:t>	The </a:t>
            </a:r>
            <a:r>
              <a:rPr lang="en-US" sz="1400" dirty="0"/>
              <a:t>early 1980s were challenging times for Northern Michigan University and the Olson Library.  By 1982, the University was in the midst of a serious financial crisis.  </a:t>
            </a:r>
            <a:r>
              <a:rPr lang="en-US" sz="1400" dirty="0" smtClean="0"/>
              <a:t>That same year, </a:t>
            </a:r>
            <a:r>
              <a:rPr lang="en-US" sz="1400" dirty="0"/>
              <a:t>Governor William Milliken proposed cutting </a:t>
            </a:r>
            <a:r>
              <a:rPr lang="en-US" sz="1400" dirty="0" err="1"/>
              <a:t>Northern’s</a:t>
            </a:r>
            <a:r>
              <a:rPr lang="en-US" sz="1400" dirty="0"/>
              <a:t> budget by $4,982,318, in spite of the $5.5 million in reduced expenditures made in the previous 33 months.  On April 1, 1982, Michigan’s financial deficit of $500 million and the proposed reduction to higher education allocations led to the Board of Control’s decision to declare financial exigency.  President </a:t>
            </a:r>
            <a:r>
              <a:rPr lang="en-US" sz="1400" dirty="0" err="1"/>
              <a:t>Jamrich</a:t>
            </a:r>
            <a:r>
              <a:rPr lang="en-US" sz="1400" dirty="0"/>
              <a:t> responded by identifying “reductions in the instructional budget and the number of faculty who might be terminated.”  Library statistics from this period indicated that the Library’s student-staff member ratio (not including student staff) was the </a:t>
            </a:r>
            <a:r>
              <a:rPr lang="en-US" sz="1400" dirty="0" smtClean="0"/>
              <a:t>highest </a:t>
            </a:r>
            <a:r>
              <a:rPr lang="en-US" sz="1400" dirty="0"/>
              <a:t>among Michigan Universities.  The average was 254 students per staff member, and </a:t>
            </a:r>
            <a:r>
              <a:rPr lang="en-US" sz="1400" dirty="0" err="1"/>
              <a:t>Northern’s</a:t>
            </a:r>
            <a:r>
              <a:rPr lang="en-US" sz="1400" dirty="0"/>
              <a:t> was 397 students per staff member</a:t>
            </a:r>
            <a:r>
              <a:rPr lang="en-US" sz="1400" dirty="0" smtClean="0"/>
              <a:t>. </a:t>
            </a:r>
          </a:p>
          <a:p>
            <a:pPr marL="0" indent="0">
              <a:lnSpc>
                <a:spcPct val="100000"/>
              </a:lnSpc>
              <a:buNone/>
            </a:pPr>
            <a:r>
              <a:rPr lang="en-US" sz="1400" dirty="0"/>
              <a:t>	</a:t>
            </a:r>
            <a:r>
              <a:rPr lang="en-US" sz="1400" dirty="0" smtClean="0"/>
              <a:t>In </a:t>
            </a:r>
            <a:r>
              <a:rPr lang="en-US" sz="1400" dirty="0"/>
              <a:t>addition to financial difficulties, new administrative staff brought change.  In 1981, </a:t>
            </a:r>
            <a:r>
              <a:rPr lang="en-US" sz="1400" dirty="0" err="1"/>
              <a:t>Helvi</a:t>
            </a:r>
            <a:r>
              <a:rPr lang="en-US" sz="1400" dirty="0"/>
              <a:t> </a:t>
            </a:r>
            <a:r>
              <a:rPr lang="en-US" sz="1400" dirty="0" err="1"/>
              <a:t>Walkonen</a:t>
            </a:r>
            <a:r>
              <a:rPr lang="en-US" sz="1400" dirty="0"/>
              <a:t>, previous head of the library, left Northern.  Until Rena Fowler assumed the position as library head in 1983, John </a:t>
            </a:r>
            <a:r>
              <a:rPr lang="en-US" sz="1400" dirty="0" err="1"/>
              <a:t>Drabenstott</a:t>
            </a:r>
            <a:r>
              <a:rPr lang="en-US" sz="1400" dirty="0"/>
              <a:t> and Jane Swafford temporarily filled this position.  In 1983, James B. </a:t>
            </a:r>
            <a:r>
              <a:rPr lang="en-US" sz="1400" dirty="0" err="1"/>
              <a:t>Appleberry</a:t>
            </a:r>
            <a:r>
              <a:rPr lang="en-US" sz="1400" dirty="0"/>
              <a:t> replaced John X. </a:t>
            </a:r>
            <a:r>
              <a:rPr lang="en-US" sz="1400" dirty="0" err="1"/>
              <a:t>Jamrich</a:t>
            </a:r>
            <a:r>
              <a:rPr lang="en-US" sz="1400" dirty="0"/>
              <a:t> as President of NMU.  From 1980-83, Northern reduced its budget by $3.5 million and laid off 140 </a:t>
            </a:r>
            <a:r>
              <a:rPr lang="en-US" sz="1400" dirty="0" smtClean="0"/>
              <a:t>people.</a:t>
            </a:r>
            <a:endParaRPr lang="en-US" sz="1400" dirty="0"/>
          </a:p>
        </p:txBody>
      </p:sp>
      <p:sp>
        <p:nvSpPr>
          <p:cNvPr id="33" name="Rectangle 32"/>
          <p:cNvSpPr/>
          <p:nvPr/>
        </p:nvSpPr>
        <p:spPr>
          <a:xfrm>
            <a:off x="4587446" y="-66999"/>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3" action="ppaction://hlinksldjump"/>
          </p:cNvPr>
          <p:cNvSpPr/>
          <p:nvPr/>
        </p:nvSpPr>
        <p:spPr>
          <a:xfrm>
            <a:off x="4551657" y="0"/>
            <a:ext cx="4272398" cy="514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65453" y="514892"/>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390" y="1043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4"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34300" y="104350"/>
            <a:ext cx="1511018" cy="6641701"/>
            <a:chOff x="0" y="108150"/>
            <a:chExt cx="1511018" cy="6641701"/>
          </a:xfrm>
        </p:grpSpPr>
        <p:sp>
          <p:nvSpPr>
            <p:cNvPr id="46" name="Rectangle 45">
              <a:hlinkClick r:id="rId4"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5"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6"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7"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8"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9"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0"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1"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1640114" y="5148038"/>
            <a:ext cx="10072915" cy="1815882"/>
          </a:xfrm>
          <a:prstGeom prst="rect">
            <a:avLst/>
          </a:prstGeom>
          <a:noFill/>
        </p:spPr>
        <p:txBody>
          <a:bodyPr wrap="square" rtlCol="0">
            <a:spAutoFit/>
          </a:bodyPr>
          <a:lstStyle/>
          <a:p>
            <a:r>
              <a:rPr lang="en-US" sz="1400" dirty="0" smtClean="0"/>
              <a:t>	</a:t>
            </a:r>
          </a:p>
          <a:p>
            <a:r>
              <a:rPr lang="en-US" sz="1400" dirty="0"/>
              <a:t>	</a:t>
            </a:r>
            <a:r>
              <a:rPr lang="en-US" sz="1400" dirty="0" smtClean="0"/>
              <a:t>In </a:t>
            </a:r>
            <a:r>
              <a:rPr lang="en-US" sz="1400" dirty="0"/>
              <a:t>1984, NMU cut the Library Sciences minor due to declining enrollments.  This shifted Roberta’s educational focus to library instruction for students and faculty of all departments.  Roberta adapted quickly and found success in various instructional workshops for students and faculty alike.  In 1986, Roberta brought Evan Farber, a renowned expert in library instruction, to help guide a curriculum development workshop.  The success of this workshop is evidenced by the remarks of some of the participating staff members.</a:t>
            </a:r>
          </a:p>
          <a:p>
            <a:r>
              <a:rPr lang="en-US" sz="1400" dirty="0"/>
              <a:t/>
            </a:r>
            <a:br>
              <a:rPr lang="en-US" sz="1400" dirty="0"/>
            </a:br>
            <a:endParaRPr lang="en-US" sz="1400" dirty="0"/>
          </a:p>
        </p:txBody>
      </p:sp>
      <p:graphicFrame>
        <p:nvGraphicFramePr>
          <p:cNvPr id="56" name="Object 55">
            <a:hlinkClick r:id="rId12" action="ppaction://hlinkfile"/>
          </p:cNvPr>
          <p:cNvGraphicFramePr>
            <a:graphicFrameLocks noChangeAspect="1"/>
          </p:cNvGraphicFramePr>
          <p:nvPr>
            <p:extLst>
              <p:ext uri="{D42A27DB-BD31-4B8C-83A1-F6EECF244321}">
                <p14:modId xmlns:p14="http://schemas.microsoft.com/office/powerpoint/2010/main" val="3815064173"/>
              </p:ext>
            </p:extLst>
          </p:nvPr>
        </p:nvGraphicFramePr>
        <p:xfrm>
          <a:off x="8888050" y="1712346"/>
          <a:ext cx="2446152" cy="2830625"/>
        </p:xfrm>
        <a:graphic>
          <a:graphicData uri="http://schemas.openxmlformats.org/presentationml/2006/ole">
            <mc:AlternateContent xmlns:mc="http://schemas.openxmlformats.org/markup-compatibility/2006">
              <mc:Choice xmlns:v="urn:schemas-microsoft-com:vml" Requires="v">
                <p:oleObj spid="_x0000_s1039" name="Acrobat Document" r:id="rId13" imgW="5828911" imgH="7543536" progId="AcroExch.Document.DC">
                  <p:embed/>
                </p:oleObj>
              </mc:Choice>
              <mc:Fallback>
                <p:oleObj name="Acrobat Document" r:id="rId13" imgW="5828911" imgH="7543536" progId="AcroExch.Document.DC">
                  <p:embed/>
                  <p:pic>
                    <p:nvPicPr>
                      <p:cNvPr id="0" name=""/>
                      <p:cNvPicPr/>
                      <p:nvPr/>
                    </p:nvPicPr>
                    <p:blipFill>
                      <a:blip r:embed="rId14"/>
                      <a:stretch>
                        <a:fillRect/>
                      </a:stretch>
                    </p:blipFill>
                    <p:spPr>
                      <a:xfrm>
                        <a:off x="8888050" y="1712346"/>
                        <a:ext cx="2446152" cy="2830625"/>
                      </a:xfrm>
                      <a:prstGeom prst="rect">
                        <a:avLst/>
                      </a:prstGeom>
                    </p:spPr>
                  </p:pic>
                </p:oleObj>
              </mc:Fallback>
            </mc:AlternateContent>
          </a:graphicData>
        </a:graphic>
      </p:graphicFrame>
      <p:sp>
        <p:nvSpPr>
          <p:cNvPr id="57" name="Rectangle 56">
            <a:hlinkClick r:id="rId12" action="ppaction://hlinkfile"/>
          </p:cNvPr>
          <p:cNvSpPr/>
          <p:nvPr/>
        </p:nvSpPr>
        <p:spPr>
          <a:xfrm>
            <a:off x="8874197" y="1677397"/>
            <a:ext cx="2446152" cy="2865573"/>
          </a:xfrm>
          <a:prstGeom prst="rect">
            <a:avLst/>
          </a:prstGeom>
          <a:noFill/>
          <a:ln>
            <a:solidFill>
              <a:schemeClr val="bg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endParaRPr>
          </a:p>
        </p:txBody>
      </p:sp>
      <p:sp>
        <p:nvSpPr>
          <p:cNvPr id="58" name="TextBox 57"/>
          <p:cNvSpPr txBox="1"/>
          <p:nvPr/>
        </p:nvSpPr>
        <p:spPr>
          <a:xfrm>
            <a:off x="8888050" y="4697730"/>
            <a:ext cx="2446152" cy="276999"/>
          </a:xfrm>
          <a:prstGeom prst="rect">
            <a:avLst/>
          </a:prstGeom>
          <a:noFill/>
        </p:spPr>
        <p:txBody>
          <a:bodyPr wrap="square" rtlCol="0">
            <a:spAutoFit/>
          </a:bodyPr>
          <a:lstStyle/>
          <a:p>
            <a:pPr algn="ctr"/>
            <a:r>
              <a:rPr lang="en-US" sz="1200" dirty="0" smtClean="0"/>
              <a:t>(Click image to enlarge)</a:t>
            </a:r>
            <a:endParaRPr lang="en-US" sz="1200" dirty="0"/>
          </a:p>
        </p:txBody>
      </p:sp>
      <p:sp>
        <p:nvSpPr>
          <p:cNvPr id="4" name="TextBox 3"/>
          <p:cNvSpPr txBox="1"/>
          <p:nvPr/>
        </p:nvSpPr>
        <p:spPr>
          <a:xfrm>
            <a:off x="9915266" y="6488668"/>
            <a:ext cx="2228602" cy="338554"/>
          </a:xfrm>
          <a:prstGeom prst="rect">
            <a:avLst/>
          </a:prstGeom>
          <a:noFill/>
        </p:spPr>
        <p:txBody>
          <a:bodyPr wrap="square" rtlCol="0">
            <a:spAutoFit/>
          </a:bodyPr>
          <a:lstStyle/>
          <a:p>
            <a:r>
              <a:rPr lang="en-US" sz="1600" dirty="0" smtClean="0"/>
              <a:t>Continue to next slide</a:t>
            </a:r>
            <a:endParaRPr lang="en-US" sz="1600" dirty="0"/>
          </a:p>
        </p:txBody>
      </p:sp>
      <p:sp>
        <p:nvSpPr>
          <p:cNvPr id="5" name="Rectangle 4">
            <a:hlinkClick r:id="rId15" action="ppaction://hlinksldjump"/>
          </p:cNvPr>
          <p:cNvSpPr/>
          <p:nvPr/>
        </p:nvSpPr>
        <p:spPr>
          <a:xfrm>
            <a:off x="9511948" y="6488668"/>
            <a:ext cx="2680052" cy="338554"/>
          </a:xfrm>
          <a:prstGeom prst="rect">
            <a:avLst/>
          </a:prstGeom>
          <a:noFill/>
          <a:ln>
            <a:solidFill>
              <a:srgbClr val="095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042819"/>
      </p:ext>
    </p:extLst>
  </p:cSld>
  <p:clrMapOvr>
    <a:masterClrMapping/>
  </p:clrMapOvr>
  <mc:AlternateContent xmlns:mc="http://schemas.openxmlformats.org/markup-compatibility/2006">
    <mc:Choice xmlns:p14="http://schemas.microsoft.com/office/powerpoint/2010/main" Requires="p14">
      <p:transition spd="slow" p14:dur="2000" advTm="75871"/>
    </mc:Choice>
    <mc:Fallback>
      <p:transition spd="slow" advTm="7587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077" y="991546"/>
            <a:ext cx="8666018" cy="249815"/>
          </a:xfrm>
        </p:spPr>
        <p:txBody>
          <a:bodyPr>
            <a:noAutofit/>
          </a:bodyPr>
          <a:lstStyle/>
          <a:p>
            <a:r>
              <a:rPr lang="en-US" sz="3600" dirty="0" smtClean="0">
                <a:solidFill>
                  <a:schemeClr val="bg1"/>
                </a:solidFill>
                <a:latin typeface="Bernard MT Condensed" panose="02050806060905020404" pitchFamily="18" charset="0"/>
              </a:rPr>
              <a:t>Overcoming Challenge &amp; Change, 1982-1993</a:t>
            </a:r>
            <a:endParaRPr lang="en-US" sz="3600" dirty="0">
              <a:solidFill>
                <a:schemeClr val="bg1"/>
              </a:solidFill>
              <a:latin typeface="Bernard MT Condensed" panose="02050806060905020404" pitchFamily="18" charset="0"/>
            </a:endParaRPr>
          </a:p>
        </p:txBody>
      </p:sp>
      <p:sp>
        <p:nvSpPr>
          <p:cNvPr id="3" name="Content Placeholder 2"/>
          <p:cNvSpPr>
            <a:spLocks noGrp="1"/>
          </p:cNvSpPr>
          <p:nvPr>
            <p:ph idx="1"/>
          </p:nvPr>
        </p:nvSpPr>
        <p:spPr>
          <a:xfrm>
            <a:off x="1675740" y="1779345"/>
            <a:ext cx="4870203" cy="3053912"/>
          </a:xfrm>
        </p:spPr>
        <p:txBody>
          <a:bodyPr>
            <a:noAutofit/>
          </a:bodyPr>
          <a:lstStyle/>
          <a:p>
            <a:pPr marL="0" indent="0">
              <a:buNone/>
            </a:pPr>
            <a:r>
              <a:rPr lang="en-US" sz="1400" dirty="0" smtClean="0"/>
              <a:t>Upon </a:t>
            </a:r>
            <a:r>
              <a:rPr lang="en-US" sz="1400" dirty="0"/>
              <a:t>completion of the workshop, “Library Instruction Within </a:t>
            </a:r>
            <a:r>
              <a:rPr lang="en-US" sz="1400" dirty="0" smtClean="0"/>
              <a:t>the </a:t>
            </a:r>
            <a:r>
              <a:rPr lang="en-US" sz="1400" dirty="0"/>
              <a:t>Curriculum,” I find that I </a:t>
            </a:r>
            <a:r>
              <a:rPr lang="en-US" sz="1400" dirty="0" smtClean="0"/>
              <a:t>am </a:t>
            </a:r>
            <a:r>
              <a:rPr lang="en-US" sz="1400" dirty="0"/>
              <a:t>integrating the use of the </a:t>
            </a:r>
            <a:r>
              <a:rPr lang="en-US" sz="1400" dirty="0" smtClean="0"/>
              <a:t>library </a:t>
            </a:r>
            <a:r>
              <a:rPr lang="en-US" sz="1400" dirty="0"/>
              <a:t>in every class.  I am already implementing the </a:t>
            </a:r>
            <a:r>
              <a:rPr lang="en-US" sz="1400" dirty="0" smtClean="0"/>
              <a:t>lesson plan </a:t>
            </a:r>
            <a:r>
              <a:rPr lang="en-US" sz="1400" dirty="0"/>
              <a:t>that I’ve created and find that students are readily </a:t>
            </a:r>
            <a:r>
              <a:rPr lang="en-US" sz="1400" dirty="0" smtClean="0"/>
              <a:t>expressing </a:t>
            </a:r>
            <a:r>
              <a:rPr lang="en-US" sz="1400" dirty="0"/>
              <a:t>the value of </a:t>
            </a:r>
            <a:r>
              <a:rPr lang="en-US" sz="1400" dirty="0" smtClean="0"/>
              <a:t>such </a:t>
            </a:r>
            <a:r>
              <a:rPr lang="en-US" sz="1400" dirty="0"/>
              <a:t>an assignment.  The assignment </a:t>
            </a:r>
            <a:r>
              <a:rPr lang="en-US" sz="1400" dirty="0" smtClean="0"/>
              <a:t>itself </a:t>
            </a:r>
            <a:r>
              <a:rPr lang="en-US" sz="1400" dirty="0"/>
              <a:t>constitutes 20% of the student’s grade.  I </a:t>
            </a:r>
            <a:r>
              <a:rPr lang="en-US" sz="1400" dirty="0" smtClean="0"/>
              <a:t>believe </a:t>
            </a:r>
            <a:r>
              <a:rPr lang="en-US" sz="1400" dirty="0"/>
              <a:t>that this </a:t>
            </a:r>
            <a:r>
              <a:rPr lang="en-US" sz="1400" dirty="0" smtClean="0"/>
              <a:t>percentage </a:t>
            </a:r>
            <a:r>
              <a:rPr lang="en-US" sz="1400" dirty="0"/>
              <a:t>indicates to the students the importance and value </a:t>
            </a:r>
            <a:r>
              <a:rPr lang="en-US" sz="1400" dirty="0" smtClean="0"/>
              <a:t>that </a:t>
            </a:r>
            <a:r>
              <a:rPr lang="en-US" sz="1400" dirty="0"/>
              <a:t>is </a:t>
            </a:r>
            <a:r>
              <a:rPr lang="en-US" sz="1400" dirty="0" smtClean="0"/>
              <a:t>place </a:t>
            </a:r>
            <a:r>
              <a:rPr lang="en-US" sz="1400" dirty="0"/>
              <a:t>upon the assignment.  In addition, students soon </a:t>
            </a:r>
            <a:r>
              <a:rPr lang="en-US" sz="1400" dirty="0" smtClean="0"/>
              <a:t>realize </a:t>
            </a:r>
            <a:r>
              <a:rPr lang="en-US" sz="1400" dirty="0"/>
              <a:t>that for successful </a:t>
            </a:r>
            <a:r>
              <a:rPr lang="en-US" sz="1400" dirty="0" smtClean="0"/>
              <a:t>completion </a:t>
            </a:r>
            <a:r>
              <a:rPr lang="en-US" sz="1400" dirty="0"/>
              <a:t>of the assignment they </a:t>
            </a:r>
            <a:r>
              <a:rPr lang="en-US" sz="1400" dirty="0" smtClean="0"/>
              <a:t>need </a:t>
            </a:r>
            <a:r>
              <a:rPr lang="en-US" sz="1400" dirty="0"/>
              <a:t>to actively participate and interact with the </a:t>
            </a:r>
            <a:r>
              <a:rPr lang="en-US" sz="1400" dirty="0" smtClean="0"/>
              <a:t>reference librarians</a:t>
            </a:r>
            <a:r>
              <a:rPr lang="en-US" sz="1400" dirty="0"/>
              <a:t>.  I also find that I need to teach vocabulary words that </a:t>
            </a:r>
            <a:r>
              <a:rPr lang="en-US" sz="1400" dirty="0" smtClean="0"/>
              <a:t>have </a:t>
            </a:r>
            <a:r>
              <a:rPr lang="en-US" sz="1400" dirty="0"/>
              <a:t>now </a:t>
            </a:r>
            <a:r>
              <a:rPr lang="en-US" sz="1400" dirty="0" smtClean="0"/>
              <a:t>taken </a:t>
            </a:r>
            <a:r>
              <a:rPr lang="en-US" sz="1400" dirty="0"/>
              <a:t>on new meanings within the context of the </a:t>
            </a:r>
            <a:r>
              <a:rPr lang="en-US" sz="1400" dirty="0" smtClean="0"/>
              <a:t>library</a:t>
            </a:r>
            <a:r>
              <a:rPr lang="en-US" sz="1400" dirty="0"/>
              <a:t>.  As a result, I have created an </a:t>
            </a:r>
            <a:r>
              <a:rPr lang="en-US" sz="1400" dirty="0" smtClean="0"/>
              <a:t>additional </a:t>
            </a:r>
            <a:r>
              <a:rPr lang="en-US" sz="1400" dirty="0"/>
              <a:t>lesson to be </a:t>
            </a:r>
            <a:r>
              <a:rPr lang="en-US" sz="1400" dirty="0" smtClean="0"/>
              <a:t>included </a:t>
            </a:r>
            <a:r>
              <a:rPr lang="en-US" sz="1400" dirty="0"/>
              <a:t>within my original plan</a:t>
            </a:r>
            <a:r>
              <a:rPr lang="en-US" sz="1400" dirty="0" smtClean="0"/>
              <a:t>.</a:t>
            </a:r>
          </a:p>
          <a:p>
            <a:pPr marL="0" indent="0">
              <a:buNone/>
            </a:pPr>
            <a:r>
              <a:rPr lang="en-US" sz="1400" dirty="0"/>
              <a:t>	</a:t>
            </a:r>
            <a:r>
              <a:rPr lang="en-US" sz="1400" dirty="0" smtClean="0"/>
              <a:t>Dr</a:t>
            </a:r>
            <a:r>
              <a:rPr lang="en-US" sz="1400" dirty="0"/>
              <a:t>. Valerie </a:t>
            </a:r>
            <a:r>
              <a:rPr lang="en-US" sz="1400" dirty="0" err="1"/>
              <a:t>Helgren-Lempesis</a:t>
            </a:r>
            <a:r>
              <a:rPr lang="en-US" sz="1400" dirty="0"/>
              <a:t>, November 14, 1986</a:t>
            </a:r>
            <a:r>
              <a:rPr lang="en-US" sz="1400" dirty="0" smtClean="0"/>
              <a:t>.</a:t>
            </a:r>
            <a:endParaRPr lang="en-US" sz="1400" dirty="0"/>
          </a:p>
        </p:txBody>
      </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2" action="ppaction://hlinksldjump"/>
          </p:cNvPr>
          <p:cNvSpPr/>
          <p:nvPr/>
        </p:nvSpPr>
        <p:spPr>
          <a:xfrm>
            <a:off x="4863056" y="-20505"/>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14717" y="105468"/>
            <a:ext cx="1511018" cy="6641701"/>
            <a:chOff x="0" y="108150"/>
            <a:chExt cx="1511018" cy="6641701"/>
          </a:xfrm>
        </p:grpSpPr>
        <p:sp>
          <p:nvSpPr>
            <p:cNvPr id="46" name="Rectangle 45">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7141029" y="1779345"/>
            <a:ext cx="3241344" cy="3108543"/>
          </a:xfrm>
          <a:prstGeom prst="rect">
            <a:avLst/>
          </a:prstGeom>
          <a:noFill/>
        </p:spPr>
        <p:txBody>
          <a:bodyPr wrap="square" rtlCol="0">
            <a:spAutoFit/>
          </a:bodyPr>
          <a:lstStyle/>
          <a:p>
            <a:r>
              <a:rPr lang="en-US" sz="1400" dirty="0"/>
              <a:t>This semester I have </a:t>
            </a:r>
            <a:r>
              <a:rPr lang="en-US" sz="1400" dirty="0" smtClean="0"/>
              <a:t>noticed improvements </a:t>
            </a:r>
            <a:r>
              <a:rPr lang="en-US" sz="1400" dirty="0"/>
              <a:t>in the oral reports and this may be a ripple </a:t>
            </a:r>
            <a:r>
              <a:rPr lang="en-US" sz="1400" dirty="0" smtClean="0"/>
              <a:t>down </a:t>
            </a:r>
            <a:r>
              <a:rPr lang="en-US" sz="1400" dirty="0"/>
              <a:t>effect from the brochure printed for History of Costume by the by the library </a:t>
            </a:r>
            <a:r>
              <a:rPr lang="en-US" sz="1400" dirty="0" smtClean="0"/>
              <a:t>staff, class </a:t>
            </a:r>
            <a:r>
              <a:rPr lang="en-US" sz="1400" dirty="0"/>
              <a:t>period in the media center, individual assistance given by librarians and the feeling </a:t>
            </a:r>
            <a:r>
              <a:rPr lang="en-US" sz="1400" dirty="0" smtClean="0"/>
              <a:t>of </a:t>
            </a:r>
            <a:r>
              <a:rPr lang="en-US" sz="1400" dirty="0"/>
              <a:t>librarians and faculty working toward a common goal</a:t>
            </a:r>
            <a:r>
              <a:rPr lang="en-US" sz="1400" dirty="0" smtClean="0"/>
              <a:t>.</a:t>
            </a:r>
          </a:p>
          <a:p>
            <a:r>
              <a:rPr lang="en-US" sz="1400" dirty="0" smtClean="0"/>
              <a:t>	Joan </a:t>
            </a:r>
            <a:r>
              <a:rPr lang="en-US" sz="1400" dirty="0"/>
              <a:t>Mattson, home economics, </a:t>
            </a:r>
            <a:r>
              <a:rPr lang="en-US" sz="1400" dirty="0" smtClean="0"/>
              <a:t>	November </a:t>
            </a:r>
            <a:r>
              <a:rPr lang="en-US" sz="1400" dirty="0"/>
              <a:t>12, 1986.</a:t>
            </a:r>
          </a:p>
          <a:p>
            <a:r>
              <a:rPr lang="en-US" sz="1400" dirty="0"/>
              <a:t/>
            </a:r>
            <a:br>
              <a:rPr lang="en-US" sz="1400" dirty="0"/>
            </a:br>
            <a:endParaRPr lang="en-US" sz="1400" dirty="0"/>
          </a:p>
          <a:p>
            <a:endParaRPr lang="en-US" sz="1400" dirty="0"/>
          </a:p>
        </p:txBody>
      </p:sp>
      <p:sp>
        <p:nvSpPr>
          <p:cNvPr id="5" name="TextBox 4"/>
          <p:cNvSpPr txBox="1"/>
          <p:nvPr/>
        </p:nvSpPr>
        <p:spPr>
          <a:xfrm>
            <a:off x="1675740" y="5102877"/>
            <a:ext cx="10313060" cy="2031325"/>
          </a:xfrm>
          <a:prstGeom prst="rect">
            <a:avLst/>
          </a:prstGeom>
          <a:noFill/>
        </p:spPr>
        <p:txBody>
          <a:bodyPr wrap="square" rtlCol="0">
            <a:spAutoFit/>
          </a:bodyPr>
          <a:lstStyle/>
          <a:p>
            <a:r>
              <a:rPr lang="en-US" sz="1400" dirty="0"/>
              <a:t>When asked if he will utilize your experience with the workshop and the library assignment in other courses, George R. Gross, professor of sociology, responded “yes, definitely!  I plan to require a library assignment early in the semester in SO 412 (Sociology of Education) and SO 473 (Juvenile Delinquency), in addition to SO 472.”  The late professor Emil </a:t>
            </a:r>
            <a:r>
              <a:rPr lang="en-US" sz="1400" dirty="0" err="1"/>
              <a:t>Vadja</a:t>
            </a:r>
            <a:r>
              <a:rPr lang="en-US" sz="1400" dirty="0"/>
              <a:t> stated </a:t>
            </a:r>
            <a:r>
              <a:rPr lang="en-US" sz="1400" dirty="0" smtClean="0"/>
              <a:t>“in </a:t>
            </a:r>
            <a:r>
              <a:rPr lang="en-US" sz="1400" dirty="0"/>
              <a:t>terms of getting Freshmen to go to the library and use reference materials, the </a:t>
            </a:r>
            <a:r>
              <a:rPr lang="en-US" sz="1400" dirty="0" smtClean="0"/>
              <a:t>effort has </a:t>
            </a:r>
            <a:r>
              <a:rPr lang="en-US" sz="1400" dirty="0"/>
              <a:t>been a huge success.  In terms of supporting a sister department (English) by </a:t>
            </a:r>
            <a:r>
              <a:rPr lang="en-US" sz="1400" dirty="0" smtClean="0"/>
              <a:t>getting </a:t>
            </a:r>
            <a:r>
              <a:rPr lang="en-US" sz="1400" dirty="0"/>
              <a:t>Freshmen students to practice writing, the effort has been successfully, and I </a:t>
            </a:r>
            <a:r>
              <a:rPr lang="en-US" sz="1400" dirty="0" smtClean="0"/>
              <a:t>suspect</a:t>
            </a:r>
            <a:r>
              <a:rPr lang="en-US" sz="1400" dirty="0"/>
              <a:t>, unique for classes this size.  In terms of getting students familiarized with the </a:t>
            </a:r>
            <a:r>
              <a:rPr lang="en-US" sz="1400" dirty="0" smtClean="0"/>
              <a:t>diverse </a:t>
            </a:r>
            <a:r>
              <a:rPr lang="en-US" sz="1400" dirty="0"/>
              <a:t>fields and geographical scope of sociology through professional journals and </a:t>
            </a:r>
            <a:r>
              <a:rPr lang="en-US" sz="1400" dirty="0" smtClean="0"/>
              <a:t>abstracts</a:t>
            </a:r>
            <a:r>
              <a:rPr lang="en-US" sz="1400" dirty="0"/>
              <a:t>, the effort was very successful</a:t>
            </a:r>
            <a:r>
              <a:rPr lang="en-US" sz="1400" dirty="0" smtClean="0"/>
              <a:t>.”</a:t>
            </a:r>
            <a:endParaRPr lang="en-US" sz="1400" dirty="0"/>
          </a:p>
          <a:p>
            <a:r>
              <a:rPr lang="en-US" sz="1400" dirty="0"/>
              <a:t/>
            </a:r>
            <a:br>
              <a:rPr lang="en-US" sz="1400" dirty="0"/>
            </a:br>
            <a:endParaRPr lang="en-US" sz="1400" dirty="0"/>
          </a:p>
        </p:txBody>
      </p:sp>
      <p:sp>
        <p:nvSpPr>
          <p:cNvPr id="6" name="TextBox 5"/>
          <p:cNvSpPr txBox="1"/>
          <p:nvPr/>
        </p:nvSpPr>
        <p:spPr>
          <a:xfrm>
            <a:off x="9924967" y="6519446"/>
            <a:ext cx="2198255" cy="338554"/>
          </a:xfrm>
          <a:prstGeom prst="rect">
            <a:avLst/>
          </a:prstGeom>
          <a:noFill/>
        </p:spPr>
        <p:txBody>
          <a:bodyPr wrap="square" rtlCol="0">
            <a:spAutoFit/>
          </a:bodyPr>
          <a:lstStyle/>
          <a:p>
            <a:r>
              <a:rPr lang="en-US" sz="1600" dirty="0" smtClean="0"/>
              <a:t>Continue to next slide </a:t>
            </a:r>
            <a:endParaRPr lang="en-US" sz="1600" dirty="0"/>
          </a:p>
        </p:txBody>
      </p:sp>
      <p:sp>
        <p:nvSpPr>
          <p:cNvPr id="7" name="Rectangle 6">
            <a:hlinkClick r:id="rId11" action="ppaction://hlinksldjump"/>
          </p:cNvPr>
          <p:cNvSpPr/>
          <p:nvPr/>
        </p:nvSpPr>
        <p:spPr>
          <a:xfrm>
            <a:off x="9910250" y="6519446"/>
            <a:ext cx="2281750" cy="338554"/>
          </a:xfrm>
          <a:prstGeom prst="rect">
            <a:avLst/>
          </a:prstGeom>
          <a:noFill/>
          <a:ln>
            <a:solidFill>
              <a:srgbClr val="095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346840"/>
      </p:ext>
    </p:extLst>
  </p:cSld>
  <p:clrMapOvr>
    <a:masterClrMapping/>
  </p:clrMapOvr>
  <mc:AlternateContent xmlns:mc="http://schemas.openxmlformats.org/markup-compatibility/2006">
    <mc:Choice xmlns:p14="http://schemas.microsoft.com/office/powerpoint/2010/main" Requires="p14">
      <p:transition spd="slow" p14:dur="2000" advTm="77322"/>
    </mc:Choice>
    <mc:Fallback>
      <p:transition spd="slow" advTm="7732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077" y="991546"/>
            <a:ext cx="8666018" cy="249815"/>
          </a:xfrm>
        </p:spPr>
        <p:txBody>
          <a:bodyPr>
            <a:noAutofit/>
          </a:bodyPr>
          <a:lstStyle/>
          <a:p>
            <a:r>
              <a:rPr lang="en-US" sz="3600" dirty="0" smtClean="0">
                <a:solidFill>
                  <a:schemeClr val="bg1"/>
                </a:solidFill>
                <a:latin typeface="Bernard MT Condensed" panose="02050806060905020404" pitchFamily="18" charset="0"/>
              </a:rPr>
              <a:t>Overcoming Challenge &amp; Change, 1982-1993</a:t>
            </a:r>
            <a:endParaRPr lang="en-US" sz="3600" dirty="0">
              <a:solidFill>
                <a:schemeClr val="bg1"/>
              </a:solidFill>
              <a:latin typeface="Bernard MT Condensed" panose="02050806060905020404" pitchFamily="18" charset="0"/>
            </a:endParaRPr>
          </a:p>
        </p:txBody>
      </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2" action="ppaction://hlinksldjump"/>
          </p:cNvPr>
          <p:cNvSpPr/>
          <p:nvPr/>
        </p:nvSpPr>
        <p:spPr>
          <a:xfrm>
            <a:off x="4834850" y="15296"/>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14717" y="105468"/>
            <a:ext cx="1511018" cy="6641701"/>
            <a:chOff x="0" y="108150"/>
            <a:chExt cx="1511018" cy="6641701"/>
          </a:xfrm>
        </p:grpSpPr>
        <p:sp>
          <p:nvSpPr>
            <p:cNvPr id="46" name="Rectangle 45">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741715" y="1509486"/>
            <a:ext cx="6691086" cy="3323987"/>
          </a:xfrm>
          <a:prstGeom prst="rect">
            <a:avLst/>
          </a:prstGeom>
          <a:noFill/>
        </p:spPr>
        <p:txBody>
          <a:bodyPr wrap="square" rtlCol="0">
            <a:spAutoFit/>
          </a:bodyPr>
          <a:lstStyle/>
          <a:p>
            <a:r>
              <a:rPr lang="en-US" sz="1400" dirty="0" smtClean="0"/>
              <a:t>	In </a:t>
            </a:r>
            <a:r>
              <a:rPr lang="en-US" sz="1400" dirty="0"/>
              <a:t>the Library Instruction Annual Report for the 1986-1987 school year, Roberta stated “this year we reached over 4,300 students (about 60% of the student body) with some form of library instruction related to academic assignments.”  In the same report, she also stated “Librarians and Mr. Farber, the consultant, had particularly good feelings about this workshop; faculty were really interested in their teaching, in becoming better teachers, and in making their classes and assignments more effective.” </a:t>
            </a:r>
            <a:endParaRPr lang="en-US" sz="1400" dirty="0" smtClean="0"/>
          </a:p>
          <a:p>
            <a:r>
              <a:rPr lang="en-US" sz="1400" dirty="0" smtClean="0"/>
              <a:t>	The </a:t>
            </a:r>
            <a:r>
              <a:rPr lang="en-US" sz="1400" dirty="0"/>
              <a:t>transition into the computer age meant radical change for the reference librarians.  Roberta met this change head on and actively adapted library instruction to meet the newfound needs of students.  By 1988, Roberta incorporated CD-ROM technology into course-related library instruction.  That same year, she hosted one technology seminar for the faculty and two seminars held for the biology and business departments to increase awareness to technological changes in research methods.  These seminars helped to promote communication regarding other library materials and services, and created opportunities for graduate students to better discuss their research activities and needs</a:t>
            </a:r>
            <a:r>
              <a:rPr lang="en-US" sz="1400" dirty="0" smtClean="0"/>
              <a:t>.</a:t>
            </a:r>
          </a:p>
        </p:txBody>
      </p:sp>
      <p:sp>
        <p:nvSpPr>
          <p:cNvPr id="8" name="TextBox 7"/>
          <p:cNvSpPr txBox="1"/>
          <p:nvPr/>
        </p:nvSpPr>
        <p:spPr>
          <a:xfrm>
            <a:off x="1741715" y="4740680"/>
            <a:ext cx="10159999" cy="1169551"/>
          </a:xfrm>
          <a:prstGeom prst="rect">
            <a:avLst/>
          </a:prstGeom>
          <a:noFill/>
        </p:spPr>
        <p:txBody>
          <a:bodyPr wrap="square" rtlCol="0">
            <a:spAutoFit/>
          </a:bodyPr>
          <a:lstStyle/>
          <a:p>
            <a:r>
              <a:rPr lang="en-US" sz="1400" dirty="0" smtClean="0"/>
              <a:t>	When </a:t>
            </a:r>
            <a:r>
              <a:rPr lang="en-US" sz="1400" dirty="0"/>
              <a:t>NMU obtained a computer for classroom use, Roberta helped implement new teaching methods for introducing new students to the library and their course related assignments.  In 1992 she helped run workshops for both students and staff on the library’s new online catalog called CRISTAL.  That same year, Roberta and Computer Resources Librarian Michael </a:t>
            </a:r>
            <a:r>
              <a:rPr lang="en-US" sz="1400" dirty="0" err="1"/>
              <a:t>Strahan</a:t>
            </a:r>
            <a:r>
              <a:rPr lang="en-US" sz="1400" dirty="0"/>
              <a:t> also taught a one-week workshop called Introduction to Electronic Libraries after realizing the many questions public school teachers and librarians had with technological change in libraries.  </a:t>
            </a:r>
          </a:p>
        </p:txBody>
      </p:sp>
      <p:sp>
        <p:nvSpPr>
          <p:cNvPr id="3" name="TextBox 2">
            <a:hlinkClick r:id="rId11" action="ppaction://hlinksldjump"/>
          </p:cNvPr>
          <p:cNvSpPr txBox="1"/>
          <p:nvPr/>
        </p:nvSpPr>
        <p:spPr>
          <a:xfrm>
            <a:off x="9933709" y="6501766"/>
            <a:ext cx="2258291" cy="338554"/>
          </a:xfrm>
          <a:prstGeom prst="rect">
            <a:avLst/>
          </a:prstGeom>
          <a:noFill/>
        </p:spPr>
        <p:txBody>
          <a:bodyPr wrap="square" rtlCol="0">
            <a:spAutoFit/>
          </a:bodyPr>
          <a:lstStyle/>
          <a:p>
            <a:r>
              <a:rPr lang="en-US" sz="1600" dirty="0" smtClean="0"/>
              <a:t>Continue to next slide</a:t>
            </a:r>
            <a:endParaRPr lang="en-US" sz="1600" dirty="0"/>
          </a:p>
        </p:txBody>
      </p:sp>
      <p:sp>
        <p:nvSpPr>
          <p:cNvPr id="4" name="Rectangle 3"/>
          <p:cNvSpPr/>
          <p:nvPr/>
        </p:nvSpPr>
        <p:spPr>
          <a:xfrm>
            <a:off x="9933709" y="6501766"/>
            <a:ext cx="2258291" cy="338554"/>
          </a:xfrm>
          <a:prstGeom prst="rect">
            <a:avLst/>
          </a:prstGeom>
          <a:noFill/>
          <a:ln>
            <a:solidFill>
              <a:srgbClr val="095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12" cstate="print">
            <a:extLst>
              <a:ext uri="{28A0092B-C50C-407E-A947-70E740481C1C}">
                <a14:useLocalDpi xmlns:a14="http://schemas.microsoft.com/office/drawing/2010/main" val="0"/>
              </a:ext>
            </a:extLst>
          </a:blip>
          <a:srcRect r="66684" b="12225"/>
          <a:stretch/>
        </p:blipFill>
        <p:spPr>
          <a:xfrm>
            <a:off x="9245001" y="1594442"/>
            <a:ext cx="1779094" cy="3005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3476196"/>
      </p:ext>
    </p:extLst>
  </p:cSld>
  <p:clrMapOvr>
    <a:masterClrMapping/>
  </p:clrMapOvr>
  <mc:AlternateContent xmlns:mc="http://schemas.openxmlformats.org/markup-compatibility/2006">
    <mc:Choice xmlns:p14="http://schemas.microsoft.com/office/powerpoint/2010/main" Requires="p14">
      <p:transition spd="slow" p14:dur="2000" advTm="75751"/>
    </mc:Choice>
    <mc:Fallback>
      <p:transition spd="slow" advTm="7575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077" y="991546"/>
            <a:ext cx="8666018" cy="249815"/>
          </a:xfrm>
        </p:spPr>
        <p:txBody>
          <a:bodyPr>
            <a:noAutofit/>
          </a:bodyPr>
          <a:lstStyle/>
          <a:p>
            <a:r>
              <a:rPr lang="en-US" sz="3600" dirty="0" smtClean="0">
                <a:solidFill>
                  <a:schemeClr val="bg1"/>
                </a:solidFill>
                <a:latin typeface="Bernard MT Condensed" panose="02050806060905020404" pitchFamily="18" charset="0"/>
              </a:rPr>
              <a:t>Overcoming Challenge &amp; Change, 1982-1993</a:t>
            </a:r>
            <a:endParaRPr lang="en-US" sz="3600" dirty="0">
              <a:solidFill>
                <a:schemeClr val="bg1"/>
              </a:solidFill>
              <a:latin typeface="Bernard MT Condensed" panose="02050806060905020404" pitchFamily="18" charset="0"/>
            </a:endParaRPr>
          </a:p>
        </p:txBody>
      </p:sp>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2" action="ppaction://hlinksldjump"/>
          </p:cNvPr>
          <p:cNvSpPr/>
          <p:nvPr/>
        </p:nvSpPr>
        <p:spPr>
          <a:xfrm>
            <a:off x="4847728" y="0"/>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3"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14717" y="105468"/>
            <a:ext cx="1511018" cy="6641701"/>
            <a:chOff x="0" y="108150"/>
            <a:chExt cx="1511018" cy="6641701"/>
          </a:xfrm>
        </p:grpSpPr>
        <p:sp>
          <p:nvSpPr>
            <p:cNvPr id="46" name="Rectangle 45">
              <a:hlinkClick r:id="rId3"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4"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5"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9"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0"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741715" y="1509486"/>
            <a:ext cx="10174514" cy="3754874"/>
          </a:xfrm>
          <a:prstGeom prst="rect">
            <a:avLst/>
          </a:prstGeom>
          <a:noFill/>
        </p:spPr>
        <p:txBody>
          <a:bodyPr wrap="square" rtlCol="0">
            <a:spAutoFit/>
          </a:bodyPr>
          <a:lstStyle/>
          <a:p>
            <a:r>
              <a:rPr lang="en-US" sz="1400" dirty="0" smtClean="0"/>
              <a:t>	</a:t>
            </a:r>
            <a:r>
              <a:rPr lang="en-US" sz="1400" dirty="0"/>
              <a:t>Being a reference librarian means addressing the academic needs of those who rely on the library for </a:t>
            </a:r>
            <a:r>
              <a:rPr lang="en-US" sz="1400" dirty="0" smtClean="0"/>
              <a:t>information. </a:t>
            </a:r>
            <a:r>
              <a:rPr lang="en-US" sz="1400" dirty="0"/>
              <a:t> In the 1983-1984 academic school year alone, Roberta handled 14,332 reference questions.  The following is a sample of questions Roberta encountered from the winter semester of 1987 to the winter semester of 1988:  </a:t>
            </a:r>
          </a:p>
          <a:p>
            <a:r>
              <a:rPr lang="en-US" sz="1400" dirty="0" smtClean="0"/>
              <a:t>	I </a:t>
            </a:r>
            <a:r>
              <a:rPr lang="en-US" sz="1400" dirty="0"/>
              <a:t>need to know all the names of the cotton manufacturers in the southern states.</a:t>
            </a:r>
          </a:p>
          <a:p>
            <a:r>
              <a:rPr lang="en-US" sz="1400" dirty="0" smtClean="0"/>
              <a:t>	I </a:t>
            </a:r>
            <a:r>
              <a:rPr lang="en-US" sz="1400" dirty="0"/>
              <a:t>have a photo from the late 1800s or early 1900s.  It has Mon., Jan 13th written on the </a:t>
            </a:r>
          </a:p>
          <a:p>
            <a:r>
              <a:rPr lang="en-US" sz="1400" dirty="0" smtClean="0"/>
              <a:t>	back</a:t>
            </a:r>
            <a:r>
              <a:rPr lang="en-US" sz="1400" dirty="0"/>
              <a:t>.  Can you tell me what year this would be?</a:t>
            </a:r>
          </a:p>
          <a:p>
            <a:r>
              <a:rPr lang="en-US" sz="1400" dirty="0" smtClean="0"/>
              <a:t>	What </a:t>
            </a:r>
            <a:r>
              <a:rPr lang="en-US" sz="1400" dirty="0"/>
              <a:t>are the skull dimensions of the Red Fox?</a:t>
            </a:r>
          </a:p>
          <a:p>
            <a:r>
              <a:rPr lang="en-US" sz="1400" dirty="0" smtClean="0"/>
              <a:t>	Where’s </a:t>
            </a:r>
            <a:r>
              <a:rPr lang="en-US" sz="1400" dirty="0"/>
              <a:t>a picture of Andy Warhol (a big one)?</a:t>
            </a:r>
          </a:p>
          <a:p>
            <a:r>
              <a:rPr lang="en-US" sz="1400" dirty="0" smtClean="0"/>
              <a:t>	Have </a:t>
            </a:r>
            <a:r>
              <a:rPr lang="en-US" sz="1400" dirty="0"/>
              <a:t>Upper Michigan and Lower Michigan ever been in different time zones?</a:t>
            </a:r>
          </a:p>
          <a:p>
            <a:r>
              <a:rPr lang="en-US" sz="1400" dirty="0" smtClean="0"/>
              <a:t>	What’s </a:t>
            </a:r>
            <a:r>
              <a:rPr lang="en-US" sz="1400" dirty="0"/>
              <a:t>another title for Brahms’ Lullaby?  Would you sing it to me?  (Phone request)</a:t>
            </a:r>
          </a:p>
          <a:p>
            <a:r>
              <a:rPr lang="en-US" sz="1400" dirty="0" smtClean="0"/>
              <a:t>	Why </a:t>
            </a:r>
            <a:r>
              <a:rPr lang="en-US" sz="1400" dirty="0"/>
              <a:t>is there more land mass in the northern hemisphere than in the southern?</a:t>
            </a:r>
          </a:p>
          <a:p>
            <a:r>
              <a:rPr lang="en-US" sz="1400" dirty="0" smtClean="0"/>
              <a:t>	I </a:t>
            </a:r>
            <a:r>
              <a:rPr lang="en-US" sz="1400" dirty="0"/>
              <a:t>need to show my friends what the “West” looks like.  Do you have any pictures?</a:t>
            </a:r>
          </a:p>
          <a:p>
            <a:r>
              <a:rPr lang="en-US" sz="1400" dirty="0" smtClean="0"/>
              <a:t>	Where </a:t>
            </a:r>
            <a:r>
              <a:rPr lang="en-US" sz="1400" dirty="0"/>
              <a:t>can I get material on Pink Floyd and Meat Loaf?</a:t>
            </a:r>
          </a:p>
          <a:p>
            <a:r>
              <a:rPr lang="en-US" sz="1400" dirty="0" smtClean="0"/>
              <a:t>	Is </a:t>
            </a:r>
            <a:r>
              <a:rPr lang="en-US" sz="1400" dirty="0"/>
              <a:t>it possible to make acid rain for a science project?</a:t>
            </a:r>
          </a:p>
          <a:p>
            <a:r>
              <a:rPr lang="en-US" sz="1400" dirty="0" smtClean="0"/>
              <a:t>	How </a:t>
            </a:r>
            <a:r>
              <a:rPr lang="en-US" sz="1400" dirty="0"/>
              <a:t>do I go about building a tree house?</a:t>
            </a:r>
          </a:p>
          <a:p>
            <a:r>
              <a:rPr lang="en-US" sz="1400" dirty="0"/>
              <a:t/>
            </a:r>
            <a:br>
              <a:rPr lang="en-US" sz="1400" dirty="0"/>
            </a:br>
            <a:endParaRPr lang="en-US" sz="1400" dirty="0" smtClean="0"/>
          </a:p>
        </p:txBody>
      </p:sp>
    </p:spTree>
    <p:extLst>
      <p:ext uri="{BB962C8B-B14F-4D97-AF65-F5344CB8AC3E}">
        <p14:creationId xmlns:p14="http://schemas.microsoft.com/office/powerpoint/2010/main" val="1631373382"/>
      </p:ext>
    </p:extLst>
  </p:cSld>
  <p:clrMapOvr>
    <a:masterClrMapping/>
  </p:clrMapOvr>
  <mc:AlternateContent xmlns:mc="http://schemas.openxmlformats.org/markup-compatibility/2006">
    <mc:Choice xmlns:p14="http://schemas.microsoft.com/office/powerpoint/2010/main" Requires="p14">
      <p:transition spd="slow" p14:dur="2000" advTm="36994"/>
    </mc:Choice>
    <mc:Fallback>
      <p:transition spd="slow" advTm="3699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62" y="912822"/>
            <a:ext cx="8111836" cy="777866"/>
          </a:xfrm>
        </p:spPr>
        <p:txBody>
          <a:bodyPr/>
          <a:lstStyle/>
          <a:p>
            <a:pPr algn="ctr"/>
            <a:r>
              <a:rPr lang="en-US" dirty="0" smtClean="0">
                <a:solidFill>
                  <a:schemeClr val="bg1"/>
                </a:solidFill>
                <a:latin typeface="Bernard MT Condensed" panose="02050806060905020404" pitchFamily="18" charset="0"/>
              </a:rPr>
              <a:t>Accomplishments</a:t>
            </a:r>
            <a:endParaRPr lang="en-US" dirty="0">
              <a:solidFill>
                <a:schemeClr val="bg1"/>
              </a:solidFill>
              <a:latin typeface="Bernard MT Condensed" panose="02050806060905020404" pitchFamily="18" charset="0"/>
            </a:endParaRPr>
          </a:p>
        </p:txBody>
      </p:sp>
      <p:pic>
        <p:nvPicPr>
          <p:cNvPr id="54" name="Content Placeholder 53">
            <a:hlinkClick r:id="rId2" action="ppaction://hlinkfile"/>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5018" r="33773"/>
          <a:stretch/>
        </p:blipFill>
        <p:spPr>
          <a:xfrm>
            <a:off x="8991600" y="1838572"/>
            <a:ext cx="2902857" cy="3443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Rectangle 32"/>
          <p:cNvSpPr/>
          <p:nvPr/>
        </p:nvSpPr>
        <p:spPr>
          <a:xfrm>
            <a:off x="4848703" y="0"/>
            <a:ext cx="4286751" cy="584775"/>
          </a:xfrm>
          <a:prstGeom prst="rect">
            <a:avLst/>
          </a:prstGeom>
        </p:spPr>
        <p:txBody>
          <a:bodyPr wrap="none">
            <a:spAutoFit/>
          </a:bodyPr>
          <a:lstStyle/>
          <a:p>
            <a:r>
              <a:rPr lang="en-US" sz="3200" dirty="0">
                <a:solidFill>
                  <a:schemeClr val="bg1"/>
                </a:solidFill>
                <a:latin typeface="Bodoni MT Black" panose="02070A03080606020203" pitchFamily="18" charset="0"/>
              </a:rPr>
              <a:t>Roberta Henderson</a:t>
            </a:r>
            <a:endParaRPr lang="en-US" sz="3200" dirty="0">
              <a:solidFill>
                <a:schemeClr val="bg1"/>
              </a:solidFill>
            </a:endParaRPr>
          </a:p>
        </p:txBody>
      </p:sp>
      <p:sp>
        <p:nvSpPr>
          <p:cNvPr id="34" name="Rectangle 33">
            <a:hlinkClick r:id="rId4" action="ppaction://hlinksldjump"/>
          </p:cNvPr>
          <p:cNvSpPr/>
          <p:nvPr/>
        </p:nvSpPr>
        <p:spPr>
          <a:xfrm>
            <a:off x="4855879" y="0"/>
            <a:ext cx="4272398"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6710" y="581891"/>
            <a:ext cx="10665290" cy="183047"/>
          </a:xfrm>
          <a:prstGeom prst="rect">
            <a:avLst/>
          </a:prstGeom>
          <a:solidFill>
            <a:srgbClr val="FFC425"/>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08150"/>
            <a:ext cx="1512857" cy="6641701"/>
            <a:chOff x="0" y="108150"/>
            <a:chExt cx="1512857" cy="6641701"/>
          </a:xfrm>
        </p:grpSpPr>
        <p:sp>
          <p:nvSpPr>
            <p:cNvPr id="37" name="TextBox 36"/>
            <p:cNvSpPr txBox="1">
              <a:spLocks/>
            </p:cNvSpPr>
            <p:nvPr/>
          </p:nvSpPr>
          <p:spPr>
            <a:xfrm>
              <a:off x="0" y="942407"/>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Early Years at Northern, 1971-1982</a:t>
              </a:r>
            </a:p>
          </p:txBody>
        </p:sp>
        <p:sp>
          <p:nvSpPr>
            <p:cNvPr id="38" name="TextBox 37"/>
            <p:cNvSpPr txBox="1">
              <a:spLocks/>
            </p:cNvSpPr>
            <p:nvPr/>
          </p:nvSpPr>
          <p:spPr>
            <a:xfrm>
              <a:off x="0" y="178202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Overcoming challenge &amp; Change, 1982-1993</a:t>
              </a:r>
            </a:p>
          </p:txBody>
        </p:sp>
        <p:sp>
          <p:nvSpPr>
            <p:cNvPr id="39" name="TextBox 38"/>
            <p:cNvSpPr txBox="1">
              <a:spLocks/>
            </p:cNvSpPr>
            <p:nvPr/>
          </p:nvSpPr>
          <p:spPr>
            <a:xfrm>
              <a:off x="0" y="262164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err="1" smtClean="0">
                  <a:solidFill>
                    <a:schemeClr val="accent6">
                      <a:lumMod val="50000"/>
                    </a:schemeClr>
                  </a:solidFill>
                  <a:latin typeface="Bodoni MT Black" panose="02070A03080606020203" pitchFamily="18" charset="0"/>
                </a:rPr>
                <a:t>Accomplishm-ents</a:t>
              </a:r>
              <a:endParaRPr lang="en-US" sz="1400" dirty="0">
                <a:solidFill>
                  <a:schemeClr val="accent6">
                    <a:lumMod val="50000"/>
                  </a:schemeClr>
                </a:solidFill>
                <a:latin typeface="Bodoni MT Black" panose="02070A03080606020203" pitchFamily="18" charset="0"/>
              </a:endParaRPr>
            </a:p>
          </p:txBody>
        </p:sp>
        <p:sp>
          <p:nvSpPr>
            <p:cNvPr id="40" name="TextBox 39"/>
            <p:cNvSpPr txBox="1">
              <a:spLocks/>
            </p:cNvSpPr>
            <p:nvPr/>
          </p:nvSpPr>
          <p:spPr>
            <a:xfrm>
              <a:off x="0" y="346126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Distinguished Faculty Award, 1988</a:t>
              </a:r>
            </a:p>
          </p:txBody>
        </p:sp>
        <p:sp>
          <p:nvSpPr>
            <p:cNvPr id="41" name="TextBox 40"/>
            <p:cNvSpPr txBox="1">
              <a:spLocks/>
            </p:cNvSpPr>
            <p:nvPr/>
          </p:nvSpPr>
          <p:spPr>
            <a:xfrm>
              <a:off x="0" y="4300887"/>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Personal Anecdotes</a:t>
              </a:r>
            </a:p>
          </p:txBody>
        </p:sp>
        <p:sp>
          <p:nvSpPr>
            <p:cNvPr id="42" name="TextBox 41"/>
            <p:cNvSpPr txBox="1">
              <a:spLocks/>
            </p:cNvSpPr>
            <p:nvPr/>
          </p:nvSpPr>
          <p:spPr>
            <a:xfrm>
              <a:off x="0" y="5105559"/>
              <a:ext cx="1511882"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Timeline</a:t>
              </a:r>
            </a:p>
          </p:txBody>
        </p:sp>
        <p:sp>
          <p:nvSpPr>
            <p:cNvPr id="43" name="TextBox 42"/>
            <p:cNvSpPr txBox="1">
              <a:spLocks/>
            </p:cNvSpPr>
            <p:nvPr/>
          </p:nvSpPr>
          <p:spPr>
            <a:xfrm>
              <a:off x="0" y="5945179"/>
              <a:ext cx="1511018"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Sources</a:t>
              </a:r>
            </a:p>
          </p:txBody>
        </p:sp>
        <p:sp>
          <p:nvSpPr>
            <p:cNvPr id="44" name="TextBox 43">
              <a:hlinkClick r:id="rId5" action="ppaction://hlinksldjump"/>
            </p:cNvPr>
            <p:cNvSpPr txBox="1">
              <a:spLocks/>
            </p:cNvSpPr>
            <p:nvPr/>
          </p:nvSpPr>
          <p:spPr>
            <a:xfrm>
              <a:off x="0" y="108150"/>
              <a:ext cx="1512857" cy="804672"/>
            </a:xfrm>
            <a:prstGeom prst="rect">
              <a:avLst/>
            </a:prstGeom>
            <a:solidFill>
              <a:srgbClr val="FFC425"/>
            </a:solidFill>
            <a:ln w="38100">
              <a:solidFill>
                <a:srgbClr val="095339"/>
              </a:solidFill>
            </a:ln>
          </p:spPr>
          <p:txBody>
            <a:bodyPr wrap="square" rtlCol="0" anchor="ctr">
              <a:noAutofit/>
            </a:bodyPr>
            <a:lstStyle/>
            <a:p>
              <a:pPr algn="ctr"/>
              <a:r>
                <a:rPr lang="en-US" sz="1400" dirty="0">
                  <a:solidFill>
                    <a:schemeClr val="accent6">
                      <a:lumMod val="50000"/>
                    </a:schemeClr>
                  </a:solidFill>
                  <a:latin typeface="Bodoni MT Black" panose="02070A03080606020203" pitchFamily="18" charset="0"/>
                </a:rPr>
                <a:t>Biographical Information &amp; Background</a:t>
              </a:r>
            </a:p>
          </p:txBody>
        </p:sp>
      </p:grpSp>
      <p:grpSp>
        <p:nvGrpSpPr>
          <p:cNvPr id="45" name="Group 44"/>
          <p:cNvGrpSpPr/>
          <p:nvPr/>
        </p:nvGrpSpPr>
        <p:grpSpPr>
          <a:xfrm>
            <a:off x="13853" y="105468"/>
            <a:ext cx="1511018" cy="6641701"/>
            <a:chOff x="0" y="108150"/>
            <a:chExt cx="1511018" cy="6641701"/>
          </a:xfrm>
        </p:grpSpPr>
        <p:sp>
          <p:nvSpPr>
            <p:cNvPr id="46" name="Rectangle 45">
              <a:hlinkClick r:id="rId5" action="ppaction://hlinksldjump"/>
            </p:cNvPr>
            <p:cNvSpPr/>
            <p:nvPr/>
          </p:nvSpPr>
          <p:spPr>
            <a:xfrm>
              <a:off x="0" y="108150"/>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6" action="ppaction://hlinksldjump"/>
            </p:cNvPr>
            <p:cNvSpPr/>
            <p:nvPr/>
          </p:nvSpPr>
          <p:spPr>
            <a:xfrm>
              <a:off x="0" y="94240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7" action="ppaction://hlinksldjump"/>
            </p:cNvPr>
            <p:cNvSpPr/>
            <p:nvPr/>
          </p:nvSpPr>
          <p:spPr>
            <a:xfrm>
              <a:off x="0" y="178202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8" action="ppaction://hlinksldjump"/>
            </p:cNvPr>
            <p:cNvSpPr/>
            <p:nvPr/>
          </p:nvSpPr>
          <p:spPr>
            <a:xfrm>
              <a:off x="0" y="262164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9" action="ppaction://hlinksldjump"/>
            </p:cNvPr>
            <p:cNvSpPr/>
            <p:nvPr/>
          </p:nvSpPr>
          <p:spPr>
            <a:xfrm>
              <a:off x="0" y="3426319"/>
              <a:ext cx="1511018" cy="8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10" action="ppaction://hlinksldjump"/>
            </p:cNvPr>
            <p:cNvSpPr/>
            <p:nvPr/>
          </p:nvSpPr>
          <p:spPr>
            <a:xfrm>
              <a:off x="0" y="4300887"/>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1" action="ppaction://hlinksldjump"/>
            </p:cNvPr>
            <p:cNvSpPr/>
            <p:nvPr/>
          </p:nvSpPr>
          <p:spPr>
            <a:xfrm>
              <a:off x="0" y="5105559"/>
              <a:ext cx="1511018" cy="83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12" action="ppaction://hlinksldjump"/>
            </p:cNvPr>
            <p:cNvSpPr/>
            <p:nvPr/>
          </p:nvSpPr>
          <p:spPr>
            <a:xfrm>
              <a:off x="0" y="5945179"/>
              <a:ext cx="1511018" cy="80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634836" y="1690688"/>
            <a:ext cx="7190509" cy="4832092"/>
          </a:xfrm>
          <a:prstGeom prst="rect">
            <a:avLst/>
          </a:prstGeom>
          <a:noFill/>
        </p:spPr>
        <p:txBody>
          <a:bodyPr wrap="square" rtlCol="0">
            <a:spAutoFit/>
          </a:bodyPr>
          <a:lstStyle/>
          <a:p>
            <a:r>
              <a:rPr lang="en-US" sz="1400" dirty="0" smtClean="0"/>
              <a:t>	On </a:t>
            </a:r>
            <a:r>
              <a:rPr lang="en-US" sz="1400" dirty="0"/>
              <a:t>May 26, 1993, John Berens, </a:t>
            </a:r>
            <a:r>
              <a:rPr lang="en-US" sz="1400" dirty="0" smtClean="0"/>
              <a:t>director of the Olson Library, </a:t>
            </a:r>
            <a:r>
              <a:rPr lang="en-US" sz="1400" dirty="0"/>
              <a:t>sent a memorandum to the department heads </a:t>
            </a:r>
            <a:r>
              <a:rPr lang="en-US" sz="1400" dirty="0" smtClean="0"/>
              <a:t>announcing her retirement. </a:t>
            </a:r>
            <a:r>
              <a:rPr lang="en-US" sz="1400" dirty="0"/>
              <a:t> He stated </a:t>
            </a:r>
            <a:r>
              <a:rPr lang="en-US" sz="1400" dirty="0" smtClean="0"/>
              <a:t>“Ms</a:t>
            </a:r>
            <a:r>
              <a:rPr lang="en-US" sz="1400" dirty="0"/>
              <a:t>. Henderson has served Olson Library and the University with distinction since </a:t>
            </a:r>
            <a:r>
              <a:rPr lang="en-US" sz="1400" dirty="0" smtClean="0"/>
              <a:t>1971.  This </a:t>
            </a:r>
            <a:r>
              <a:rPr lang="en-US" sz="1400" dirty="0"/>
              <a:t>year librarians have taught 269 classes reaching 6,751 students.  The strength of </a:t>
            </a:r>
            <a:r>
              <a:rPr lang="en-US" sz="1400" dirty="0" smtClean="0"/>
              <a:t>this </a:t>
            </a:r>
            <a:r>
              <a:rPr lang="en-US" sz="1400" dirty="0"/>
              <a:t>program is a tribute to Professor Henderson’s vision and leadership as program </a:t>
            </a:r>
            <a:r>
              <a:rPr lang="en-US" sz="1400" dirty="0" smtClean="0"/>
              <a:t>coordinator</a:t>
            </a:r>
            <a:r>
              <a:rPr lang="en-US" sz="1400" dirty="0"/>
              <a:t>.  She will be sorely missed</a:t>
            </a:r>
            <a:r>
              <a:rPr lang="en-US" sz="1400" dirty="0" smtClean="0"/>
              <a:t>.”</a:t>
            </a:r>
            <a:endParaRPr lang="en-US" sz="1400" dirty="0"/>
          </a:p>
          <a:p>
            <a:r>
              <a:rPr lang="en-US" sz="1400" dirty="0" smtClean="0"/>
              <a:t>	Roberta </a:t>
            </a:r>
            <a:r>
              <a:rPr lang="en-US" sz="1400" dirty="0"/>
              <a:t>Henderson’s long list of accomplishments while serving Northern Michigan University </a:t>
            </a:r>
            <a:r>
              <a:rPr lang="en-US" sz="1400" dirty="0" smtClean="0"/>
              <a:t>support </a:t>
            </a:r>
            <a:r>
              <a:rPr lang="en-US" sz="1400" dirty="0"/>
              <a:t>John </a:t>
            </a:r>
            <a:r>
              <a:rPr lang="en-US" sz="1400" dirty="0" err="1"/>
              <a:t>Beren’s</a:t>
            </a:r>
            <a:r>
              <a:rPr lang="en-US" sz="1400" dirty="0"/>
              <a:t> statements.  Throughout her career at NMU, Roberta sought out many opportunities for professional development.  During the 1982-1983 academic year alone, Roberta attended four library conferences across the Upper Peninsula and Canada.  That same year, Roberta hosted two sessions on “Young Adult Literature” at the Eastern Upper Peninsula Professional Day at Sault Area High School, a workshop called “Your Library- What’s in it for You” at a survival skills workshop at NMU.  She also presented information on the Olson Library’s ERIC (Educational Resources Information Services) materials and their importance to teachers and administrators at Marquette, Michigan workshop on rural and small schools.  During the 1989-1990 academic year, Roberta attended the Library Orientation Exchange (LOEX) National Library Instruction Conference, “Judging the Validity of Information Sources: Teaching Critical Analysis in Bibliographic Instruction,” which helped bolster critical thinking skills with librarians and course instructors.  1991, Roberta Henderson helped present a program called “What College Students Need to Know about Library Research Skills” at a Regional Education Media Center meeting in Houghton, Michigan and a similar program at the fall U.P. Reading Conference. </a:t>
            </a:r>
            <a:endParaRPr lang="en-US" sz="1400" dirty="0"/>
          </a:p>
          <a:p>
            <a:r>
              <a:rPr lang="en-US" sz="1400" dirty="0"/>
              <a:t/>
            </a:r>
            <a:br>
              <a:rPr lang="en-US" sz="1400" dirty="0"/>
            </a:br>
            <a:endParaRPr lang="en-US" sz="1400" dirty="0"/>
          </a:p>
        </p:txBody>
      </p:sp>
      <p:sp>
        <p:nvSpPr>
          <p:cNvPr id="4" name="TextBox 3"/>
          <p:cNvSpPr txBox="1"/>
          <p:nvPr/>
        </p:nvSpPr>
        <p:spPr>
          <a:xfrm>
            <a:off x="9734843" y="6499274"/>
            <a:ext cx="2457157" cy="369332"/>
          </a:xfrm>
          <a:prstGeom prst="rect">
            <a:avLst/>
          </a:prstGeom>
          <a:noFill/>
        </p:spPr>
        <p:txBody>
          <a:bodyPr wrap="square" rtlCol="0">
            <a:spAutoFit/>
          </a:bodyPr>
          <a:lstStyle/>
          <a:p>
            <a:r>
              <a:rPr lang="en-US" dirty="0" smtClean="0"/>
              <a:t>Continue to next slide</a:t>
            </a:r>
            <a:endParaRPr lang="en-US" dirty="0"/>
          </a:p>
        </p:txBody>
      </p:sp>
      <p:sp>
        <p:nvSpPr>
          <p:cNvPr id="5" name="Rectangle 4"/>
          <p:cNvSpPr/>
          <p:nvPr/>
        </p:nvSpPr>
        <p:spPr>
          <a:xfrm>
            <a:off x="9580098" y="6499274"/>
            <a:ext cx="2611902" cy="369332"/>
          </a:xfrm>
          <a:prstGeom prst="rect">
            <a:avLst/>
          </a:prstGeom>
          <a:noFill/>
          <a:ln>
            <a:solidFill>
              <a:srgbClr val="095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285252"/>
      </p:ext>
    </p:extLst>
  </p:cSld>
  <p:clrMapOvr>
    <a:masterClrMapping/>
  </p:clrMapOvr>
  <mc:AlternateContent xmlns:mc="http://schemas.openxmlformats.org/markup-compatibility/2006">
    <mc:Choice xmlns:p14="http://schemas.microsoft.com/office/powerpoint/2010/main" Requires="p14">
      <p:transition spd="slow" p14:dur="2000" advTm="64197"/>
    </mc:Choice>
    <mc:Fallback>
      <p:transition spd="slow" advTm="64197"/>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9911</TotalTime>
  <Words>1076</Words>
  <Application>Microsoft Office PowerPoint</Application>
  <PresentationFormat>Widescreen</PresentationFormat>
  <Paragraphs>327</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Bernard MT Condensed</vt:lpstr>
      <vt:lpstr>Bodoni MT Black</vt:lpstr>
      <vt:lpstr>Calibri</vt:lpstr>
      <vt:lpstr>Calibri Light</vt:lpstr>
      <vt:lpstr>Office Theme</vt:lpstr>
      <vt:lpstr>Acrobat Document</vt:lpstr>
      <vt:lpstr>Roberta Henderson</vt:lpstr>
      <vt:lpstr>Biographical Information &amp; Background</vt:lpstr>
      <vt:lpstr>Biographical Information &amp; Background</vt:lpstr>
      <vt:lpstr>Early Years at Northern, 1971-1982</vt:lpstr>
      <vt:lpstr>Overcoming Challenge &amp; Change, 1982-1993</vt:lpstr>
      <vt:lpstr>Overcoming Challenge &amp; Change, 1982-1993</vt:lpstr>
      <vt:lpstr>Overcoming Challenge &amp; Change, 1982-1993</vt:lpstr>
      <vt:lpstr>Overcoming Challenge &amp; Change, 1982-1993</vt:lpstr>
      <vt:lpstr>Accomplishments</vt:lpstr>
      <vt:lpstr>Accomplishments Continued</vt:lpstr>
      <vt:lpstr>Distinguished Faculty Award, 1988</vt:lpstr>
      <vt:lpstr>Personal Anecdotes</vt:lpstr>
      <vt:lpstr>Timeline</vt:lpstr>
      <vt:lpstr>Timeline Continued</vt:lpstr>
      <vt:lpstr>Timeline Continued</vt:lpstr>
      <vt:lpstr>Sources</vt:lpstr>
      <vt:lpstr>Sources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Austin Bannister</dc:creator>
  <cp:lastModifiedBy>Austin Bannister</cp:lastModifiedBy>
  <cp:revision>54</cp:revision>
  <dcterms:created xsi:type="dcterms:W3CDTF">2017-10-13T17:48:48Z</dcterms:created>
  <dcterms:modified xsi:type="dcterms:W3CDTF">2017-10-25T15:45:27Z</dcterms:modified>
</cp:coreProperties>
</file>